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10"/>
  </p:notesMasterIdLst>
  <p:sldIdLst>
    <p:sldId id="452" r:id="rId2"/>
    <p:sldId id="454" r:id="rId3"/>
    <p:sldId id="455" r:id="rId4"/>
    <p:sldId id="462" r:id="rId5"/>
    <p:sldId id="463" r:id="rId6"/>
    <p:sldId id="457" r:id="rId7"/>
    <p:sldId id="458" r:id="rId8"/>
    <p:sldId id="460" r:id="rId9"/>
  </p:sldIdLst>
  <p:sldSz cx="24384000" cy="13716000"/>
  <p:notesSz cx="6858000" cy="9144000"/>
  <p:embeddedFontLst>
    <p:embeddedFont>
      <p:font typeface="Calibri" panose="020F0502020204030204" pitchFamily="34" charset="0"/>
      <p:regular r:id="rId11"/>
      <p:bold r:id="rId12"/>
      <p:italic r:id="rId13"/>
      <p:boldItalic r:id="rId14"/>
    </p:embeddedFont>
    <p:embeddedFont>
      <p:font typeface="Nunito Sans" pitchFamily="2" charset="77"/>
      <p:regular r:id="rId15"/>
      <p:bold r:id="rId16"/>
      <p:italic r:id="rId17"/>
      <p:boldItalic r:id="rId18"/>
    </p:embeddedFont>
    <p:embeddedFont>
      <p:font typeface="Nunito Sans SemiBold" pitchFamily="2" charset="77"/>
      <p:regular r:id="rId19"/>
      <p:bold r:id="rId20"/>
      <p:italic r:id="rId21"/>
      <p:boldItalic r:id="rId22"/>
    </p:embeddedFont>
    <p:embeddedFont>
      <p:font typeface="Open Sans Semibold" panose="020F0502020204030204" pitchFamily="34" charset="0"/>
      <p:regular r:id="rId23"/>
      <p:bold r:id="rId24"/>
      <p:italic r:id="rId25"/>
      <p:boldItalic r:id="rId26"/>
    </p:embeddedFont>
  </p:embeddedFontLst>
  <p:defaultTex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3248"/>
    <a:srgbClr val="3B8686"/>
    <a:srgbClr val="81C5CF"/>
    <a:srgbClr val="64BFEC"/>
    <a:srgbClr val="8AC7C0"/>
    <a:srgbClr val="E46C57"/>
    <a:srgbClr val="FF814E"/>
    <a:srgbClr val="83C2DE"/>
    <a:srgbClr val="7BC9D3"/>
    <a:srgbClr val="E2B1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97" autoAdjust="0"/>
    <p:restoredTop sz="87994" autoAdjust="0"/>
  </p:normalViewPr>
  <p:slideViewPr>
    <p:cSldViewPr snapToGrid="0">
      <p:cViewPr varScale="1">
        <p:scale>
          <a:sx n="49" d="100"/>
          <a:sy n="49" d="100"/>
        </p:scale>
        <p:origin x="1392" y="21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40" d="100"/>
        <a:sy n="4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2.png>
</file>

<file path=ppt/media/image4.jp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994904-53C7-FE4A-A4F3-9371B9AA3FA4}" type="datetimeFigureOut">
              <a:rPr lang="en-US" smtClean="0"/>
              <a:t>12/10/23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43CE2E-3DB2-2543-A1CC-255A6E8F42E8}" type="slidenum">
              <a:rPr lang="en-US" smtClean="0"/>
              <a:t>‹#›</a:t>
            </a:fld>
            <a:endParaRPr lang="en-US"/>
          </a:p>
        </p:txBody>
      </p:sp>
    </p:spTree>
    <p:extLst>
      <p:ext uri="{BB962C8B-B14F-4D97-AF65-F5344CB8AC3E}">
        <p14:creationId xmlns:p14="http://schemas.microsoft.com/office/powerpoint/2010/main" val="2084278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343CE2E-3DB2-2543-A1CC-255A6E8F42E8}" type="slidenum">
              <a:rPr lang="en-US" smtClean="0"/>
              <a:t>1</a:t>
            </a:fld>
            <a:endParaRPr lang="en-US"/>
          </a:p>
        </p:txBody>
      </p:sp>
    </p:spTree>
    <p:extLst>
      <p:ext uri="{BB962C8B-B14F-4D97-AF65-F5344CB8AC3E}">
        <p14:creationId xmlns:p14="http://schemas.microsoft.com/office/powerpoint/2010/main" val="2199574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Texas, state mental hospitals serve a vital role in our criminal justice system.  These hospitals treat patients who have been found not guilty by reason of insanity or who must be restored to competency before standing trial.  Unfortunately, in recent years higher demand and low staffing levels have caused long waitlists to develop.  While patients wait for a bed to become available, many must wait in jail, during which times their conditions can worsen and in some cases, they die.  This problem has received a lot of legislative attention in the past couple of years, but the waitlists have continued to grow</a:t>
            </a:r>
          </a:p>
        </p:txBody>
      </p:sp>
      <p:sp>
        <p:nvSpPr>
          <p:cNvPr id="4" name="Slide Number Placeholder 3"/>
          <p:cNvSpPr>
            <a:spLocks noGrp="1"/>
          </p:cNvSpPr>
          <p:nvPr>
            <p:ph type="sldNum" sz="quarter" idx="5"/>
          </p:nvPr>
        </p:nvSpPr>
        <p:spPr/>
        <p:txBody>
          <a:bodyPr/>
          <a:lstStyle/>
          <a:p>
            <a:fld id="{D343CE2E-3DB2-2543-A1CC-255A6E8F42E8}" type="slidenum">
              <a:rPr lang="en-US" smtClean="0"/>
              <a:t>2</a:t>
            </a:fld>
            <a:endParaRPr lang="en-US"/>
          </a:p>
        </p:txBody>
      </p:sp>
    </p:spTree>
    <p:extLst>
      <p:ext uri="{BB962C8B-B14F-4D97-AF65-F5344CB8AC3E}">
        <p14:creationId xmlns:p14="http://schemas.microsoft.com/office/powerpoint/2010/main" val="19544957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(Goals – read verbatim)</a:t>
            </a:r>
          </a:p>
          <a:p>
            <a:r>
              <a:rPr lang="en-US" dirty="0"/>
              <a:t>Available data – data collection was probably the most challenging part of this project.  Data was mainly available in aggregate, </a:t>
            </a:r>
          </a:p>
        </p:txBody>
      </p:sp>
      <p:sp>
        <p:nvSpPr>
          <p:cNvPr id="4" name="Slide Number Placeholder 3"/>
          <p:cNvSpPr>
            <a:spLocks noGrp="1"/>
          </p:cNvSpPr>
          <p:nvPr>
            <p:ph type="sldNum" sz="quarter" idx="5"/>
          </p:nvPr>
        </p:nvSpPr>
        <p:spPr/>
        <p:txBody>
          <a:bodyPr/>
          <a:lstStyle/>
          <a:p>
            <a:fld id="{D343CE2E-3DB2-2543-A1CC-255A6E8F42E8}" type="slidenum">
              <a:rPr lang="en-US" smtClean="0"/>
              <a:t>3</a:t>
            </a:fld>
            <a:endParaRPr lang="en-US"/>
          </a:p>
        </p:txBody>
      </p:sp>
    </p:spTree>
    <p:extLst>
      <p:ext uri="{BB962C8B-B14F-4D97-AF65-F5344CB8AC3E}">
        <p14:creationId xmlns:p14="http://schemas.microsoft.com/office/powerpoint/2010/main" val="3036120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343CE2E-3DB2-2543-A1CC-255A6E8F42E8}" type="slidenum">
              <a:rPr lang="en-US" smtClean="0"/>
              <a:t>8</a:t>
            </a:fld>
            <a:endParaRPr lang="en-US"/>
          </a:p>
        </p:txBody>
      </p:sp>
    </p:spTree>
    <p:extLst>
      <p:ext uri="{BB962C8B-B14F-4D97-AF65-F5344CB8AC3E}">
        <p14:creationId xmlns:p14="http://schemas.microsoft.com/office/powerpoint/2010/main" val="23655635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84636EF-9B34-784F-B076-08F4E00F1F69}"/>
              </a:ext>
              <a:ext uri="{C183D7F6-B498-43B3-948B-1728B52AA6E4}">
                <adec:decorative xmlns:adec="http://schemas.microsoft.com/office/drawing/2017/decorative" val="1"/>
              </a:ext>
            </a:extLst>
          </p:cNvPr>
          <p:cNvSpPr/>
          <p:nvPr userDrawn="1"/>
        </p:nvSpPr>
        <p:spPr>
          <a:xfrm>
            <a:off x="0" y="-93785"/>
            <a:ext cx="24384000" cy="138097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Picture Placeholder 13">
            <a:extLst>
              <a:ext uri="{FF2B5EF4-FFF2-40B4-BE49-F238E27FC236}">
                <a16:creationId xmlns:a16="http://schemas.microsoft.com/office/drawing/2014/main" id="{448CEBF0-C1A7-504A-ABF5-DF36CEF4DA11}"/>
              </a:ext>
            </a:extLst>
          </p:cNvPr>
          <p:cNvSpPr>
            <a:spLocks noGrp="1"/>
          </p:cNvSpPr>
          <p:nvPr>
            <p:ph type="pic" sz="quarter" idx="10"/>
          </p:nvPr>
        </p:nvSpPr>
        <p:spPr>
          <a:xfrm>
            <a:off x="0" y="-93785"/>
            <a:ext cx="12252960" cy="13563600"/>
          </a:xfrm>
          <a:prstGeom prst="rect">
            <a:avLst/>
          </a:prstGeom>
        </p:spPr>
        <p:txBody>
          <a:bodyPr anchor="ctr"/>
          <a:lstStyle>
            <a:lvl1pPr marL="0" indent="0" algn="ctr">
              <a:buNone/>
              <a:defRPr>
                <a:solidFill>
                  <a:schemeClr val="tx1"/>
                </a:solidFill>
              </a:defRPr>
            </a:lvl1pPr>
          </a:lstStyle>
          <a:p>
            <a:r>
              <a:rPr lang="en-US" dirty="0"/>
              <a:t>Click icon to add picture</a:t>
            </a:r>
          </a:p>
        </p:txBody>
      </p:sp>
      <p:pic>
        <p:nvPicPr>
          <p:cNvPr id="10" name="Picture 9">
            <a:extLst>
              <a:ext uri="{FF2B5EF4-FFF2-40B4-BE49-F238E27FC236}">
                <a16:creationId xmlns:a16="http://schemas.microsoft.com/office/drawing/2014/main" id="{53A0E760-EEA4-D344-BD23-C858E7E740A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469815"/>
            <a:ext cx="24384000" cy="246185"/>
          </a:xfrm>
          <a:prstGeom prst="rect">
            <a:avLst/>
          </a:prstGeom>
        </p:spPr>
      </p:pic>
      <p:sp>
        <p:nvSpPr>
          <p:cNvPr id="2" name="Title 1"/>
          <p:cNvSpPr>
            <a:spLocks noGrp="1"/>
          </p:cNvSpPr>
          <p:nvPr>
            <p:ph type="title" hasCustomPrompt="1"/>
          </p:nvPr>
        </p:nvSpPr>
        <p:spPr>
          <a:xfrm>
            <a:off x="12957311" y="3820978"/>
            <a:ext cx="9750289" cy="1970419"/>
          </a:xfrm>
        </p:spPr>
        <p:txBody>
          <a:bodyPr/>
          <a:lstStyle>
            <a:lvl1pPr>
              <a:defRPr>
                <a:solidFill>
                  <a:schemeClr val="tx1"/>
                </a:solidFill>
              </a:defRPr>
            </a:lvl1pPr>
          </a:lstStyle>
          <a:p>
            <a:r>
              <a:rPr lang="en-US" dirty="0"/>
              <a:t>TITLE CARD</a:t>
            </a:r>
          </a:p>
        </p:txBody>
      </p:sp>
      <p:sp>
        <p:nvSpPr>
          <p:cNvPr id="4" name="Text Placeholder 3">
            <a:extLst>
              <a:ext uri="{FF2B5EF4-FFF2-40B4-BE49-F238E27FC236}">
                <a16:creationId xmlns:a16="http://schemas.microsoft.com/office/drawing/2014/main" id="{B69C44B1-DAB3-374E-8714-625353D60CBB}"/>
              </a:ext>
            </a:extLst>
          </p:cNvPr>
          <p:cNvSpPr>
            <a:spLocks noGrp="1"/>
          </p:cNvSpPr>
          <p:nvPr>
            <p:ph type="body" sz="quarter" idx="11" hasCustomPrompt="1"/>
          </p:nvPr>
        </p:nvSpPr>
        <p:spPr>
          <a:xfrm>
            <a:off x="12957311" y="6124673"/>
            <a:ext cx="9747504" cy="1371600"/>
          </a:xfrm>
          <a:prstGeom prst="rect">
            <a:avLst/>
          </a:prstGeom>
        </p:spPr>
        <p:txBody>
          <a:bodyPr/>
          <a:lstStyle>
            <a:lvl1pPr marL="0" indent="0">
              <a:buNone/>
              <a:defRPr sz="5400" b="0" i="0">
                <a:solidFill>
                  <a:schemeClr val="tx1"/>
                </a:solidFill>
                <a:latin typeface="Nunito Sans" pitchFamily="2" charset="77"/>
              </a:defRPr>
            </a:lvl1pPr>
          </a:lstStyle>
          <a:p>
            <a:pPr lvl="0"/>
            <a:r>
              <a:rPr lang="en-US" dirty="0"/>
              <a:t>Second Line</a:t>
            </a:r>
          </a:p>
        </p:txBody>
      </p:sp>
      <p:pic>
        <p:nvPicPr>
          <p:cNvPr id="8" name="Picture 7" descr="Texas State University">
            <a:extLst>
              <a:ext uri="{FF2B5EF4-FFF2-40B4-BE49-F238E27FC236}">
                <a16:creationId xmlns:a16="http://schemas.microsoft.com/office/drawing/2014/main" id="{5E8657D1-2783-1845-BB5B-3DAA5CE6A1AA}"/>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12970340" y="10063298"/>
            <a:ext cx="5003141" cy="2438400"/>
          </a:xfrm>
          <a:prstGeom prst="rect">
            <a:avLst/>
          </a:prstGeom>
        </p:spPr>
      </p:pic>
      <p:pic>
        <p:nvPicPr>
          <p:cNvPr id="9" name="Picture 8" descr="Member the Texas State University System">
            <a:extLst>
              <a:ext uri="{FF2B5EF4-FFF2-40B4-BE49-F238E27FC236}">
                <a16:creationId xmlns:a16="http://schemas.microsoft.com/office/drawing/2014/main" id="{F2E3C823-48E0-7542-B222-37105C1DECB0}"/>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13267554" y="12183707"/>
            <a:ext cx="4408714" cy="274320"/>
          </a:xfrm>
          <a:prstGeom prst="rect">
            <a:avLst/>
          </a:prstGeom>
        </p:spPr>
      </p:pic>
    </p:spTree>
    <p:extLst>
      <p:ext uri="{BB962C8B-B14F-4D97-AF65-F5344CB8AC3E}">
        <p14:creationId xmlns:p14="http://schemas.microsoft.com/office/powerpoint/2010/main" val="2030080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9FDE2-ED9E-5F48-B979-C6208876E423}"/>
              </a:ext>
            </a:extLst>
          </p:cNvPr>
          <p:cNvSpPr>
            <a:spLocks noGrp="1"/>
          </p:cNvSpPr>
          <p:nvPr>
            <p:ph type="title" hasCustomPrompt="1"/>
          </p:nvPr>
        </p:nvSpPr>
        <p:spPr>
          <a:xfrm>
            <a:off x="3048000" y="1371039"/>
            <a:ext cx="18288000" cy="1143562"/>
          </a:xfrm>
        </p:spPr>
        <p:txBody>
          <a:bodyPr anchor="t"/>
          <a:lstStyle/>
          <a:p>
            <a:r>
              <a:rPr lang="en-US" dirty="0"/>
              <a:t>CLICK TO EDIT TITLE</a:t>
            </a:r>
          </a:p>
        </p:txBody>
      </p:sp>
    </p:spTree>
    <p:extLst>
      <p:ext uri="{BB962C8B-B14F-4D97-AF65-F5344CB8AC3E}">
        <p14:creationId xmlns:p14="http://schemas.microsoft.com/office/powerpoint/2010/main" val="24892665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Bod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9FDE2-ED9E-5F48-B979-C6208876E423}"/>
              </a:ext>
            </a:extLst>
          </p:cNvPr>
          <p:cNvSpPr>
            <a:spLocks noGrp="1"/>
          </p:cNvSpPr>
          <p:nvPr>
            <p:ph type="title" hasCustomPrompt="1"/>
          </p:nvPr>
        </p:nvSpPr>
        <p:spPr>
          <a:xfrm>
            <a:off x="3048000" y="1371039"/>
            <a:ext cx="18288000" cy="1143562"/>
          </a:xfrm>
        </p:spPr>
        <p:txBody>
          <a:bodyPr anchor="t"/>
          <a:lstStyle/>
          <a:p>
            <a:r>
              <a:rPr lang="en-US" dirty="0"/>
              <a:t>CLICK TO EDIT TITLE</a:t>
            </a:r>
          </a:p>
        </p:txBody>
      </p:sp>
      <p:sp>
        <p:nvSpPr>
          <p:cNvPr id="4" name="Text Placeholder 3">
            <a:extLst>
              <a:ext uri="{FF2B5EF4-FFF2-40B4-BE49-F238E27FC236}">
                <a16:creationId xmlns:a16="http://schemas.microsoft.com/office/drawing/2014/main" id="{1D56CA2A-A7E5-9E45-8686-ED54FCC9555D}"/>
              </a:ext>
            </a:extLst>
          </p:cNvPr>
          <p:cNvSpPr>
            <a:spLocks noGrp="1"/>
          </p:cNvSpPr>
          <p:nvPr>
            <p:ph type="body" sz="quarter" idx="10" hasCustomPrompt="1"/>
          </p:nvPr>
        </p:nvSpPr>
        <p:spPr>
          <a:xfrm>
            <a:off x="3048000" y="3530600"/>
            <a:ext cx="18288000" cy="6629400"/>
          </a:xfrm>
          <a:prstGeom prst="rect">
            <a:avLst/>
          </a:prstGeom>
        </p:spPr>
        <p:txBody>
          <a:bodyPr/>
          <a:lstStyle>
            <a:lvl1pPr marL="0" indent="0" algn="l">
              <a:lnSpc>
                <a:spcPct val="150000"/>
              </a:lnSpc>
              <a:buFont typeface="Arial" panose="020B0604020202020204" pitchFamily="34" charset="0"/>
              <a:buNone/>
              <a:defRPr sz="2800" b="0" i="0">
                <a:ln>
                  <a:noFill/>
                </a:ln>
                <a:solidFill>
                  <a:schemeClr val="tx1">
                    <a:lumMod val="60000"/>
                    <a:lumOff val="40000"/>
                  </a:schemeClr>
                </a:solidFill>
                <a:latin typeface="Nunito Sans" pitchFamily="2" charset="77"/>
              </a:defRPr>
            </a:lvl1pPr>
            <a:lvl2pPr marL="914400" indent="0">
              <a:buNone/>
              <a:defRPr sz="2800" b="0" i="0">
                <a:solidFill>
                  <a:schemeClr val="tx1">
                    <a:lumMod val="60000"/>
                    <a:lumOff val="40000"/>
                  </a:schemeClr>
                </a:solidFill>
                <a:latin typeface="Nunito Sans" pitchFamily="2" charset="77"/>
              </a:defRPr>
            </a:lvl2pPr>
            <a:lvl3pPr marL="1828800" indent="0">
              <a:buNone/>
              <a:defRPr sz="2800" b="0" i="0">
                <a:solidFill>
                  <a:schemeClr val="tx1">
                    <a:lumMod val="60000"/>
                    <a:lumOff val="40000"/>
                  </a:schemeClr>
                </a:solidFill>
                <a:latin typeface="Nunito Sans" pitchFamily="2" charset="77"/>
              </a:defRPr>
            </a:lvl3pPr>
            <a:lvl4pPr marL="2743200" indent="0">
              <a:buNone/>
              <a:defRPr sz="2800" b="0" i="0">
                <a:solidFill>
                  <a:schemeClr val="tx1">
                    <a:lumMod val="60000"/>
                    <a:lumOff val="40000"/>
                  </a:schemeClr>
                </a:solidFill>
                <a:latin typeface="Nunito Sans" pitchFamily="2" charset="77"/>
              </a:defRPr>
            </a:lvl4pPr>
            <a:lvl5pPr marL="3657600" indent="0">
              <a:buNone/>
              <a:defRPr sz="2800" b="0" i="0">
                <a:solidFill>
                  <a:schemeClr val="tx1">
                    <a:lumMod val="60000"/>
                    <a:lumOff val="40000"/>
                  </a:schemeClr>
                </a:solidFill>
                <a:latin typeface="Nunito Sans" pitchFamily="2" charset="77"/>
              </a:defRPr>
            </a:lvl5pPr>
          </a:lstStyle>
          <a:p>
            <a:r>
              <a:rPr lang="en-US" dirty="0"/>
              <a:t>The Bobcat is a type of cat with a bobbed tail and an affinity for maroon and gold. Larger than a house cat but smaller than a cougar, it’s amazingly relentless. Bobcats have been known to take out Trojans, Red Wolves and even larger prey like Longhorns. Bobcats' natural adversaries include Roadrunners and slow-moving trains. </a:t>
            </a:r>
          </a:p>
          <a:p>
            <a:r>
              <a:rPr lang="en-US" dirty="0"/>
              <a:t>Bobcats are especially skilled at:</a:t>
            </a:r>
          </a:p>
          <a:p>
            <a:pPr marL="457200" indent="-457200">
              <a:buFont typeface="Arial" panose="020B0604020202020204" pitchFamily="34" charset="0"/>
              <a:buChar char="•"/>
            </a:pPr>
            <a:r>
              <a:rPr lang="en-US" dirty="0"/>
              <a:t>pouncing on prey</a:t>
            </a:r>
          </a:p>
          <a:p>
            <a:pPr marL="457200" indent="-457200">
              <a:buFont typeface="Arial" panose="020B0604020202020204" pitchFamily="34" charset="0"/>
              <a:buChar char="•"/>
            </a:pPr>
            <a:r>
              <a:rPr lang="en-US" dirty="0"/>
              <a:t>musical theatre</a:t>
            </a:r>
          </a:p>
          <a:p>
            <a:pPr marL="457200" indent="-457200">
              <a:buFont typeface="Arial" panose="020B0604020202020204" pitchFamily="34" charset="0"/>
              <a:buChar char="•"/>
            </a:pPr>
            <a:r>
              <a:rPr lang="en-US" dirty="0"/>
              <a:t>communication</a:t>
            </a:r>
          </a:p>
          <a:p>
            <a:pPr marL="457200" indent="-457200">
              <a:buFont typeface="Arial" panose="020B0604020202020204" pitchFamily="34" charset="0"/>
              <a:buChar char="•"/>
            </a:pPr>
            <a:r>
              <a:rPr lang="en-US" dirty="0"/>
              <a:t>geography</a:t>
            </a:r>
          </a:p>
        </p:txBody>
      </p:sp>
    </p:spTree>
    <p:extLst>
      <p:ext uri="{BB962C8B-B14F-4D97-AF65-F5344CB8AC3E}">
        <p14:creationId xmlns:p14="http://schemas.microsoft.com/office/powerpoint/2010/main" val="2139750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9FDE2-ED9E-5F48-B979-C6208876E423}"/>
              </a:ext>
            </a:extLst>
          </p:cNvPr>
          <p:cNvSpPr>
            <a:spLocks noGrp="1"/>
          </p:cNvSpPr>
          <p:nvPr>
            <p:ph type="title" hasCustomPrompt="1"/>
          </p:nvPr>
        </p:nvSpPr>
        <p:spPr>
          <a:xfrm>
            <a:off x="1531088" y="1137123"/>
            <a:ext cx="11185452" cy="1143562"/>
          </a:xfrm>
        </p:spPr>
        <p:txBody>
          <a:bodyPr anchor="t"/>
          <a:lstStyle/>
          <a:p>
            <a:r>
              <a:rPr lang="en-US" dirty="0"/>
              <a:t>CLICK TO EDIT TITLE</a:t>
            </a:r>
          </a:p>
        </p:txBody>
      </p:sp>
      <p:sp>
        <p:nvSpPr>
          <p:cNvPr id="4" name="Text Placeholder 3">
            <a:extLst>
              <a:ext uri="{FF2B5EF4-FFF2-40B4-BE49-F238E27FC236}">
                <a16:creationId xmlns:a16="http://schemas.microsoft.com/office/drawing/2014/main" id="{1D56CA2A-A7E5-9E45-8686-ED54FCC9555D}"/>
              </a:ext>
            </a:extLst>
          </p:cNvPr>
          <p:cNvSpPr>
            <a:spLocks noGrp="1"/>
          </p:cNvSpPr>
          <p:nvPr>
            <p:ph type="body" sz="quarter" idx="10" hasCustomPrompt="1"/>
          </p:nvPr>
        </p:nvSpPr>
        <p:spPr>
          <a:xfrm>
            <a:off x="1531088" y="2977596"/>
            <a:ext cx="11185452" cy="7772400"/>
          </a:xfrm>
          <a:prstGeom prst="rect">
            <a:avLst/>
          </a:prstGeom>
        </p:spPr>
        <p:txBody>
          <a:bodyPr/>
          <a:lstStyle>
            <a:lvl1pPr marL="0" indent="0" algn="l">
              <a:lnSpc>
                <a:spcPct val="150000"/>
              </a:lnSpc>
              <a:buFont typeface="Arial" panose="020B0604020202020204" pitchFamily="34" charset="0"/>
              <a:buNone/>
              <a:defRPr sz="2800" b="0" i="0">
                <a:ln>
                  <a:noFill/>
                </a:ln>
                <a:solidFill>
                  <a:schemeClr val="tx1">
                    <a:lumMod val="60000"/>
                    <a:lumOff val="40000"/>
                  </a:schemeClr>
                </a:solidFill>
                <a:latin typeface="Nunito Sans" pitchFamily="2" charset="77"/>
              </a:defRPr>
            </a:lvl1pPr>
            <a:lvl2pPr marL="914400" indent="0">
              <a:buNone/>
              <a:defRPr sz="2800" b="0" i="0">
                <a:solidFill>
                  <a:schemeClr val="tx1">
                    <a:lumMod val="60000"/>
                    <a:lumOff val="40000"/>
                  </a:schemeClr>
                </a:solidFill>
                <a:latin typeface="Nunito Sans" pitchFamily="2" charset="77"/>
              </a:defRPr>
            </a:lvl2pPr>
            <a:lvl3pPr marL="1828800" indent="0">
              <a:buNone/>
              <a:defRPr sz="2800" b="0" i="0">
                <a:solidFill>
                  <a:schemeClr val="tx1">
                    <a:lumMod val="60000"/>
                    <a:lumOff val="40000"/>
                  </a:schemeClr>
                </a:solidFill>
                <a:latin typeface="Nunito Sans" pitchFamily="2" charset="77"/>
              </a:defRPr>
            </a:lvl3pPr>
            <a:lvl4pPr marL="2743200" indent="0">
              <a:buNone/>
              <a:defRPr sz="2800" b="0" i="0">
                <a:solidFill>
                  <a:schemeClr val="tx1">
                    <a:lumMod val="60000"/>
                    <a:lumOff val="40000"/>
                  </a:schemeClr>
                </a:solidFill>
                <a:latin typeface="Nunito Sans" pitchFamily="2" charset="77"/>
              </a:defRPr>
            </a:lvl4pPr>
            <a:lvl5pPr marL="3657600" indent="0">
              <a:buNone/>
              <a:defRPr sz="2800" b="0" i="0">
                <a:solidFill>
                  <a:schemeClr val="tx1">
                    <a:lumMod val="60000"/>
                    <a:lumOff val="40000"/>
                  </a:schemeClr>
                </a:solidFill>
                <a:latin typeface="Nunito Sans" pitchFamily="2" charset="77"/>
              </a:defRPr>
            </a:lvl5pPr>
          </a:lstStyle>
          <a:p>
            <a:r>
              <a:rPr lang="en-US" dirty="0"/>
              <a:t>The Bobcat is a type of cat with a bobbed tail and an affinity for maroon and gold. Larger than a house cat but smaller than a cougar, it’s amazingly relentless. Bobcats have been known to take out Trojans, Red Wolves and even larger prey like Longhorns. Bobcats' natural adversaries include  Roadrunners and slow-moving trains. </a:t>
            </a:r>
          </a:p>
          <a:p>
            <a:r>
              <a:rPr lang="en-US" dirty="0"/>
              <a:t>Bobcats are especially skilled at:</a:t>
            </a:r>
          </a:p>
          <a:p>
            <a:pPr marL="457200" indent="-457200">
              <a:buFont typeface="Arial" panose="020B0604020202020204" pitchFamily="34" charset="0"/>
              <a:buChar char="•"/>
            </a:pPr>
            <a:r>
              <a:rPr lang="en-US" dirty="0"/>
              <a:t>pouncing on prey</a:t>
            </a:r>
          </a:p>
          <a:p>
            <a:pPr marL="457200" indent="-457200">
              <a:buFont typeface="Arial" panose="020B0604020202020204" pitchFamily="34" charset="0"/>
              <a:buChar char="•"/>
            </a:pPr>
            <a:r>
              <a:rPr lang="en-US" dirty="0"/>
              <a:t>musical theatre</a:t>
            </a:r>
          </a:p>
          <a:p>
            <a:pPr marL="457200" indent="-457200">
              <a:buFont typeface="Arial" panose="020B0604020202020204" pitchFamily="34" charset="0"/>
              <a:buChar char="•"/>
            </a:pPr>
            <a:r>
              <a:rPr lang="en-US" dirty="0"/>
              <a:t>communication</a:t>
            </a:r>
          </a:p>
          <a:p>
            <a:pPr marL="457200" indent="-457200">
              <a:buFont typeface="Arial" panose="020B0604020202020204" pitchFamily="34" charset="0"/>
              <a:buChar char="•"/>
            </a:pPr>
            <a:r>
              <a:rPr lang="en-US" dirty="0"/>
              <a:t>geography</a:t>
            </a:r>
          </a:p>
        </p:txBody>
      </p:sp>
      <p:sp>
        <p:nvSpPr>
          <p:cNvPr id="5" name="Picture Placeholder 4">
            <a:extLst>
              <a:ext uri="{FF2B5EF4-FFF2-40B4-BE49-F238E27FC236}">
                <a16:creationId xmlns:a16="http://schemas.microsoft.com/office/drawing/2014/main" id="{6761D1C5-F586-4845-BBA0-AD6447E821D3}"/>
              </a:ext>
            </a:extLst>
          </p:cNvPr>
          <p:cNvSpPr>
            <a:spLocks noGrp="1"/>
          </p:cNvSpPr>
          <p:nvPr>
            <p:ph type="pic" sz="quarter" idx="11"/>
          </p:nvPr>
        </p:nvSpPr>
        <p:spPr>
          <a:xfrm>
            <a:off x="14123582" y="2977596"/>
            <a:ext cx="8686800" cy="7772400"/>
          </a:xfrm>
          <a:prstGeom prst="rect">
            <a:avLst/>
          </a:prstGeom>
        </p:spPr>
        <p:txBody>
          <a:bodyPr anchor="ctr"/>
          <a:lstStyle>
            <a:lvl1pPr marL="0" indent="0" algn="ctr">
              <a:buNone/>
              <a:defRPr/>
            </a:lvl1pPr>
          </a:lstStyle>
          <a:p>
            <a:r>
              <a:rPr lang="en-US" dirty="0"/>
              <a:t>Click icon to add picture</a:t>
            </a:r>
          </a:p>
        </p:txBody>
      </p:sp>
    </p:spTree>
    <p:extLst>
      <p:ext uri="{BB962C8B-B14F-4D97-AF65-F5344CB8AC3E}">
        <p14:creationId xmlns:p14="http://schemas.microsoft.com/office/powerpoint/2010/main" val="3077171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onten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761D1C5-F586-4845-BBA0-AD6447E821D3}"/>
              </a:ext>
            </a:extLst>
          </p:cNvPr>
          <p:cNvSpPr>
            <a:spLocks noGrp="1"/>
          </p:cNvSpPr>
          <p:nvPr>
            <p:ph type="pic" sz="quarter" idx="11"/>
          </p:nvPr>
        </p:nvSpPr>
        <p:spPr>
          <a:xfrm>
            <a:off x="1531088" y="2738200"/>
            <a:ext cx="8686800" cy="7772400"/>
          </a:xfrm>
          <a:prstGeom prst="rect">
            <a:avLst/>
          </a:prstGeom>
        </p:spPr>
        <p:txBody>
          <a:bodyPr anchor="ctr"/>
          <a:lstStyle>
            <a:lvl1pPr marL="0" indent="0" algn="ctr">
              <a:buNone/>
              <a:defRPr/>
            </a:lvl1pPr>
          </a:lstStyle>
          <a:p>
            <a:r>
              <a:rPr lang="en-US" dirty="0"/>
              <a:t>Click icon to add picture</a:t>
            </a:r>
          </a:p>
        </p:txBody>
      </p:sp>
      <p:sp>
        <p:nvSpPr>
          <p:cNvPr id="2" name="Title 1">
            <a:extLst>
              <a:ext uri="{FF2B5EF4-FFF2-40B4-BE49-F238E27FC236}">
                <a16:creationId xmlns:a16="http://schemas.microsoft.com/office/drawing/2014/main" id="{E719FDE2-ED9E-5F48-B979-C6208876E423}"/>
              </a:ext>
            </a:extLst>
          </p:cNvPr>
          <p:cNvSpPr>
            <a:spLocks noGrp="1"/>
          </p:cNvSpPr>
          <p:nvPr>
            <p:ph type="title" hasCustomPrompt="1"/>
          </p:nvPr>
        </p:nvSpPr>
        <p:spPr>
          <a:xfrm>
            <a:off x="11572256" y="2738200"/>
            <a:ext cx="8686800" cy="914400"/>
          </a:xfrm>
        </p:spPr>
        <p:txBody>
          <a:bodyPr anchor="ctr">
            <a:normAutofit/>
          </a:bodyPr>
          <a:lstStyle>
            <a:lvl1pPr>
              <a:defRPr sz="3600" b="1" i="0" spc="300">
                <a:solidFill>
                  <a:schemeClr val="tx1"/>
                </a:solidFill>
                <a:latin typeface="Nunito Sans SemiBold" pitchFamily="2" charset="77"/>
              </a:defRPr>
            </a:lvl1pPr>
          </a:lstStyle>
          <a:p>
            <a:r>
              <a:rPr lang="en-US" dirty="0"/>
              <a:t>THE BOBCAT IS A TYPE OF CAT.</a:t>
            </a:r>
          </a:p>
        </p:txBody>
      </p:sp>
    </p:spTree>
    <p:extLst>
      <p:ext uri="{BB962C8B-B14F-4D97-AF65-F5344CB8AC3E}">
        <p14:creationId xmlns:p14="http://schemas.microsoft.com/office/powerpoint/2010/main" val="306739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Galle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DBC8A-F157-E647-9D9F-D51516F82D99}"/>
              </a:ext>
            </a:extLst>
          </p:cNvPr>
          <p:cNvSpPr>
            <a:spLocks noGrp="1"/>
          </p:cNvSpPr>
          <p:nvPr>
            <p:ph type="title" hasCustomPrompt="1"/>
          </p:nvPr>
        </p:nvSpPr>
        <p:spPr>
          <a:xfrm>
            <a:off x="1661853" y="1371039"/>
            <a:ext cx="18288000" cy="1143562"/>
          </a:xfrm>
        </p:spPr>
        <p:txBody>
          <a:bodyPr/>
          <a:lstStyle/>
          <a:p>
            <a:r>
              <a:rPr lang="en-US" dirty="0"/>
              <a:t>CLICK TO EDIT TITLE</a:t>
            </a:r>
          </a:p>
        </p:txBody>
      </p:sp>
      <p:sp>
        <p:nvSpPr>
          <p:cNvPr id="8" name="Picture Placeholder 7">
            <a:extLst>
              <a:ext uri="{FF2B5EF4-FFF2-40B4-BE49-F238E27FC236}">
                <a16:creationId xmlns:a16="http://schemas.microsoft.com/office/drawing/2014/main" id="{219D2988-F334-EF41-A2F7-874820BF0917}"/>
              </a:ext>
            </a:extLst>
          </p:cNvPr>
          <p:cNvSpPr>
            <a:spLocks noGrp="1"/>
          </p:cNvSpPr>
          <p:nvPr>
            <p:ph type="pic" sz="quarter" idx="10"/>
          </p:nvPr>
        </p:nvSpPr>
        <p:spPr>
          <a:xfrm>
            <a:off x="1661853" y="2732493"/>
            <a:ext cx="8686799" cy="7771498"/>
          </a:xfrm>
          <a:prstGeom prst="rect">
            <a:avLst/>
          </a:prstGeom>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4200" b="0" i="0">
                <a:latin typeface="Nunito Sans" pitchFamily="2" charset="77"/>
              </a:defRPr>
            </a:lvl1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en-US" dirty="0"/>
              <a:t>Click icon to add picture</a:t>
            </a:r>
          </a:p>
        </p:txBody>
      </p:sp>
      <p:sp>
        <p:nvSpPr>
          <p:cNvPr id="9" name="Picture Placeholder 7">
            <a:extLst>
              <a:ext uri="{FF2B5EF4-FFF2-40B4-BE49-F238E27FC236}">
                <a16:creationId xmlns:a16="http://schemas.microsoft.com/office/drawing/2014/main" id="{CC4E20E5-6627-3643-8DB5-EC4915FE2A61}"/>
              </a:ext>
            </a:extLst>
          </p:cNvPr>
          <p:cNvSpPr>
            <a:spLocks noGrp="1"/>
          </p:cNvSpPr>
          <p:nvPr>
            <p:ph type="pic" sz="quarter" idx="11"/>
          </p:nvPr>
        </p:nvSpPr>
        <p:spPr>
          <a:xfrm>
            <a:off x="10737502" y="3222418"/>
            <a:ext cx="3886203" cy="6858000"/>
          </a:xfrm>
          <a:prstGeom prst="rect">
            <a:avLst/>
          </a:prstGeom>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4200" b="0" i="0">
                <a:latin typeface="Nunito Sans" pitchFamily="2" charset="77"/>
              </a:defRPr>
            </a:lvl1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en-US" dirty="0"/>
              <a:t>Click icon to add picture</a:t>
            </a:r>
          </a:p>
        </p:txBody>
      </p:sp>
      <p:sp>
        <p:nvSpPr>
          <p:cNvPr id="10" name="Picture Placeholder 7">
            <a:extLst>
              <a:ext uri="{FF2B5EF4-FFF2-40B4-BE49-F238E27FC236}">
                <a16:creationId xmlns:a16="http://schemas.microsoft.com/office/drawing/2014/main" id="{44037A35-B93C-004C-AE9D-9D7376D671D0}"/>
              </a:ext>
            </a:extLst>
          </p:cNvPr>
          <p:cNvSpPr>
            <a:spLocks noGrp="1"/>
          </p:cNvSpPr>
          <p:nvPr>
            <p:ph type="pic" sz="quarter" idx="12"/>
          </p:nvPr>
        </p:nvSpPr>
        <p:spPr>
          <a:xfrm>
            <a:off x="15012555" y="2732494"/>
            <a:ext cx="5486399" cy="3657600"/>
          </a:xfrm>
          <a:prstGeom prst="rect">
            <a:avLst/>
          </a:prstGeom>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4200" b="0" i="0">
                <a:latin typeface="Nunito Sans" pitchFamily="2" charset="77"/>
              </a:defRPr>
            </a:lvl1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en-US" dirty="0"/>
              <a:t>Click icon to add picture</a:t>
            </a:r>
          </a:p>
        </p:txBody>
      </p:sp>
      <p:sp>
        <p:nvSpPr>
          <p:cNvPr id="11" name="Picture Placeholder 7">
            <a:extLst>
              <a:ext uri="{FF2B5EF4-FFF2-40B4-BE49-F238E27FC236}">
                <a16:creationId xmlns:a16="http://schemas.microsoft.com/office/drawing/2014/main" id="{84CE56EE-75D7-C24E-8865-5E7CDA29D20C}"/>
              </a:ext>
            </a:extLst>
          </p:cNvPr>
          <p:cNvSpPr>
            <a:spLocks noGrp="1"/>
          </p:cNvSpPr>
          <p:nvPr>
            <p:ph type="pic" sz="quarter" idx="13"/>
          </p:nvPr>
        </p:nvSpPr>
        <p:spPr>
          <a:xfrm>
            <a:off x="15033204" y="6858000"/>
            <a:ext cx="7688942" cy="3657600"/>
          </a:xfrm>
          <a:prstGeom prst="rect">
            <a:avLst/>
          </a:prstGeom>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4200" b="0" i="0">
                <a:latin typeface="Nunito Sans" pitchFamily="2" charset="77"/>
              </a:defRPr>
            </a:lvl1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en-US" dirty="0"/>
              <a:t>Click icon to add picture</a:t>
            </a:r>
          </a:p>
        </p:txBody>
      </p:sp>
    </p:spTree>
    <p:extLst>
      <p:ext uri="{BB962C8B-B14F-4D97-AF65-F5344CB8AC3E}">
        <p14:creationId xmlns:p14="http://schemas.microsoft.com/office/powerpoint/2010/main" val="3939200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Gallery with Cap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0F72F-F113-9E4E-8901-A6046628CCE0}"/>
              </a:ext>
            </a:extLst>
          </p:cNvPr>
          <p:cNvSpPr>
            <a:spLocks noGrp="1"/>
          </p:cNvSpPr>
          <p:nvPr>
            <p:ph type="title" hasCustomPrompt="1"/>
          </p:nvPr>
        </p:nvSpPr>
        <p:spPr>
          <a:xfrm>
            <a:off x="1661854" y="1042081"/>
            <a:ext cx="10530146" cy="1143562"/>
          </a:xfrm>
        </p:spPr>
        <p:txBody>
          <a:bodyPr/>
          <a:lstStyle/>
          <a:p>
            <a:r>
              <a:rPr lang="en-US" dirty="0"/>
              <a:t>CLICK TO EDIT TITLE</a:t>
            </a:r>
          </a:p>
        </p:txBody>
      </p:sp>
      <p:sp>
        <p:nvSpPr>
          <p:cNvPr id="14" name="Picture Placeholder 7">
            <a:extLst>
              <a:ext uri="{FF2B5EF4-FFF2-40B4-BE49-F238E27FC236}">
                <a16:creationId xmlns:a16="http://schemas.microsoft.com/office/drawing/2014/main" id="{48E1B567-63F1-1944-B114-801F81FA7FD1}"/>
              </a:ext>
            </a:extLst>
          </p:cNvPr>
          <p:cNvSpPr>
            <a:spLocks noGrp="1"/>
          </p:cNvSpPr>
          <p:nvPr>
            <p:ph type="pic" sz="quarter" idx="11"/>
          </p:nvPr>
        </p:nvSpPr>
        <p:spPr>
          <a:xfrm>
            <a:off x="2441344" y="4559291"/>
            <a:ext cx="3904270" cy="3886201"/>
          </a:xfrm>
          <a:prstGeom prst="rect">
            <a:avLst/>
          </a:prstGeom>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4200" b="0" i="0">
                <a:latin typeface="Nunito Sans" pitchFamily="2" charset="77"/>
              </a:defRPr>
            </a:lvl1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en-US" dirty="0"/>
              <a:t>Click icon to add picture</a:t>
            </a:r>
          </a:p>
        </p:txBody>
      </p:sp>
      <p:sp>
        <p:nvSpPr>
          <p:cNvPr id="13" name="Text Placeholder 12">
            <a:extLst>
              <a:ext uri="{FF2B5EF4-FFF2-40B4-BE49-F238E27FC236}">
                <a16:creationId xmlns:a16="http://schemas.microsoft.com/office/drawing/2014/main" id="{636B5E7A-AE24-B84B-926D-5ED18AAC53E8}"/>
              </a:ext>
            </a:extLst>
          </p:cNvPr>
          <p:cNvSpPr>
            <a:spLocks noGrp="1"/>
          </p:cNvSpPr>
          <p:nvPr>
            <p:ph type="body" sz="quarter" idx="10" hasCustomPrompt="1"/>
          </p:nvPr>
        </p:nvSpPr>
        <p:spPr>
          <a:xfrm>
            <a:off x="2459413" y="8902692"/>
            <a:ext cx="3886200" cy="914400"/>
          </a:xfrm>
          <a:prstGeom prst="rect">
            <a:avLst/>
          </a:prstGeom>
        </p:spPr>
        <p:txBody>
          <a:bodyPr/>
          <a:lstStyle>
            <a:lvl1pPr marL="0" marR="0" indent="0" algn="l" defTabSz="1828800" rtl="0" eaLnBrk="1" fontAlgn="auto" latinLnBrk="0" hangingPunct="1">
              <a:lnSpc>
                <a:spcPct val="150000"/>
              </a:lnSpc>
              <a:spcBef>
                <a:spcPts val="2000"/>
              </a:spcBef>
              <a:spcAft>
                <a:spcPts val="0"/>
              </a:spcAft>
              <a:buClrTx/>
              <a:buSzTx/>
              <a:buFont typeface="Arial" panose="020B0604020202020204" pitchFamily="34" charset="0"/>
              <a:buNone/>
              <a:tabLst/>
              <a:defRPr sz="1800" b="0" i="0">
                <a:solidFill>
                  <a:schemeClr val="tx1">
                    <a:lumMod val="60000"/>
                    <a:lumOff val="40000"/>
                  </a:schemeClr>
                </a:solidFill>
                <a:latin typeface="Nunito Sans" pitchFamily="2" charset="77"/>
              </a:defRPr>
            </a:lvl1pPr>
          </a:lstStyle>
          <a:p>
            <a:pPr marL="0" marR="0" lvl="0" indent="0" algn="l" defTabSz="1828800" rtl="0" eaLnBrk="1" fontAlgn="auto" latinLnBrk="0" hangingPunct="1">
              <a:lnSpc>
                <a:spcPct val="150000"/>
              </a:lnSpc>
              <a:spcBef>
                <a:spcPts val="2000"/>
              </a:spcBef>
              <a:spcAft>
                <a:spcPts val="0"/>
              </a:spcAft>
              <a:buClrTx/>
              <a:buSzTx/>
              <a:buFont typeface="Arial" panose="020B0604020202020204" pitchFamily="34" charset="0"/>
              <a:buNone/>
              <a:tabLst/>
              <a:defRPr/>
            </a:pPr>
            <a:r>
              <a:rPr lang="en-US" sz="1800" dirty="0">
                <a:solidFill>
                  <a:schemeClr val="tx1">
                    <a:lumMod val="75000"/>
                    <a:lumOff val="25000"/>
                  </a:schemeClr>
                </a:solidFill>
                <a:latin typeface="Nunito Sans" pitchFamily="2" charset="77"/>
                <a:ea typeface="Open Sans" panose="020B0606030504020204" pitchFamily="34" charset="0"/>
                <a:cs typeface="Open Sans" panose="020B0606030504020204" pitchFamily="34" charset="0"/>
              </a:rPr>
              <a:t>Bobcats’ natural adversaries include Roadrunners &amp; slow-moving trains.</a:t>
            </a:r>
            <a:endParaRPr lang="tr-TR" sz="1800" dirty="0">
              <a:solidFill>
                <a:schemeClr val="tx1">
                  <a:lumMod val="75000"/>
                  <a:lumOff val="25000"/>
                </a:schemeClr>
              </a:solidFill>
              <a:latin typeface="Nunito Sans" pitchFamily="2" charset="77"/>
              <a:ea typeface="Open Sans" panose="020B0606030504020204" pitchFamily="34" charset="0"/>
              <a:cs typeface="Open Sans" panose="020B0606030504020204" pitchFamily="34" charset="0"/>
            </a:endParaRPr>
          </a:p>
        </p:txBody>
      </p:sp>
      <p:sp>
        <p:nvSpPr>
          <p:cNvPr id="15" name="Picture Placeholder 7">
            <a:extLst>
              <a:ext uri="{FF2B5EF4-FFF2-40B4-BE49-F238E27FC236}">
                <a16:creationId xmlns:a16="http://schemas.microsoft.com/office/drawing/2014/main" id="{9267BD02-65C3-2942-B840-54B729059144}"/>
              </a:ext>
            </a:extLst>
          </p:cNvPr>
          <p:cNvSpPr>
            <a:spLocks noGrp="1"/>
          </p:cNvSpPr>
          <p:nvPr>
            <p:ph type="pic" sz="quarter" idx="12"/>
          </p:nvPr>
        </p:nvSpPr>
        <p:spPr>
          <a:xfrm>
            <a:off x="6926925" y="2501892"/>
            <a:ext cx="7315199" cy="7315199"/>
          </a:xfrm>
          <a:prstGeom prst="rect">
            <a:avLst/>
          </a:prstGeom>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4200" b="0" i="0">
                <a:latin typeface="Nunito Sans" pitchFamily="2" charset="77"/>
              </a:defRPr>
            </a:lvl1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en-US" dirty="0"/>
              <a:t>Click icon to add picture</a:t>
            </a:r>
          </a:p>
        </p:txBody>
      </p:sp>
      <p:sp>
        <p:nvSpPr>
          <p:cNvPr id="16" name="Text Placeholder 12">
            <a:extLst>
              <a:ext uri="{FF2B5EF4-FFF2-40B4-BE49-F238E27FC236}">
                <a16:creationId xmlns:a16="http://schemas.microsoft.com/office/drawing/2014/main" id="{580B63D5-BCBE-9C44-AF73-9F3E542F7168}"/>
              </a:ext>
            </a:extLst>
          </p:cNvPr>
          <p:cNvSpPr>
            <a:spLocks noGrp="1"/>
          </p:cNvSpPr>
          <p:nvPr>
            <p:ph type="body" sz="quarter" idx="13" hasCustomPrompt="1"/>
          </p:nvPr>
        </p:nvSpPr>
        <p:spPr>
          <a:xfrm>
            <a:off x="6926924" y="10067534"/>
            <a:ext cx="7559097" cy="548640"/>
          </a:xfrm>
          <a:prstGeom prst="rect">
            <a:avLst/>
          </a:prstGeom>
        </p:spPr>
        <p:txBody>
          <a:bodyPr/>
          <a:lstStyle>
            <a:lvl1pPr marL="0" marR="0" indent="0" algn="l" defTabSz="1828800" rtl="0" eaLnBrk="1" fontAlgn="auto" latinLnBrk="0" hangingPunct="1">
              <a:lnSpc>
                <a:spcPct val="150000"/>
              </a:lnSpc>
              <a:spcBef>
                <a:spcPts val="2000"/>
              </a:spcBef>
              <a:spcAft>
                <a:spcPts val="0"/>
              </a:spcAft>
              <a:buClrTx/>
              <a:buSzTx/>
              <a:buFont typeface="Arial" panose="020B0604020202020204" pitchFamily="34" charset="0"/>
              <a:buNone/>
              <a:tabLst/>
              <a:defRPr sz="1800" b="0" i="0">
                <a:solidFill>
                  <a:schemeClr val="tx1">
                    <a:lumMod val="60000"/>
                    <a:lumOff val="40000"/>
                  </a:schemeClr>
                </a:solidFill>
                <a:latin typeface="Nunito Sans" pitchFamily="2" charset="77"/>
              </a:defRPr>
            </a:lvl1pPr>
          </a:lstStyle>
          <a:p>
            <a:pPr marL="0" marR="0" lvl="0" indent="0" algn="l" defTabSz="1828800" rtl="0" eaLnBrk="1" fontAlgn="auto" latinLnBrk="0" hangingPunct="1">
              <a:lnSpc>
                <a:spcPct val="150000"/>
              </a:lnSpc>
              <a:spcBef>
                <a:spcPts val="2000"/>
              </a:spcBef>
              <a:spcAft>
                <a:spcPts val="0"/>
              </a:spcAft>
              <a:buClrTx/>
              <a:buSzTx/>
              <a:buFont typeface="Arial" panose="020B0604020202020204" pitchFamily="34" charset="0"/>
              <a:buNone/>
              <a:tabLst/>
              <a:defRPr/>
            </a:pPr>
            <a:r>
              <a:rPr lang="en-US" sz="1800" dirty="0">
                <a:solidFill>
                  <a:schemeClr val="tx1">
                    <a:lumMod val="75000"/>
                    <a:lumOff val="25000"/>
                  </a:schemeClr>
                </a:solidFill>
                <a:latin typeface="Nunito Sans" pitchFamily="2" charset="77"/>
                <a:ea typeface="Open Sans" panose="020B0606030504020204" pitchFamily="34" charset="0"/>
                <a:cs typeface="Open Sans" panose="020B0606030504020204" pitchFamily="34" charset="0"/>
              </a:rPr>
              <a:t>Bobcats’ natural adversaries include Roadrunners &amp; slow-moving trains.</a:t>
            </a:r>
            <a:endParaRPr lang="tr-TR" sz="1800" dirty="0">
              <a:solidFill>
                <a:schemeClr val="tx1">
                  <a:lumMod val="75000"/>
                  <a:lumOff val="25000"/>
                </a:schemeClr>
              </a:solidFill>
              <a:latin typeface="Nunito Sans" pitchFamily="2" charset="77"/>
              <a:ea typeface="Open Sans" panose="020B0606030504020204" pitchFamily="34" charset="0"/>
              <a:cs typeface="Open Sans" panose="020B0606030504020204" pitchFamily="34" charset="0"/>
            </a:endParaRPr>
          </a:p>
        </p:txBody>
      </p:sp>
      <p:sp>
        <p:nvSpPr>
          <p:cNvPr id="17" name="Picture Placeholder 7">
            <a:extLst>
              <a:ext uri="{FF2B5EF4-FFF2-40B4-BE49-F238E27FC236}">
                <a16:creationId xmlns:a16="http://schemas.microsoft.com/office/drawing/2014/main" id="{CCACDB0A-D65F-D84D-A885-8947E700BF48}"/>
              </a:ext>
            </a:extLst>
          </p:cNvPr>
          <p:cNvSpPr>
            <a:spLocks noGrp="1"/>
          </p:cNvSpPr>
          <p:nvPr>
            <p:ph type="pic" sz="quarter" idx="14"/>
          </p:nvPr>
        </p:nvSpPr>
        <p:spPr>
          <a:xfrm>
            <a:off x="14859575" y="1735016"/>
            <a:ext cx="5486400" cy="3657600"/>
          </a:xfrm>
          <a:prstGeom prst="rect">
            <a:avLst/>
          </a:prstGeom>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4200" b="0" i="0">
                <a:latin typeface="Nunito Sans" pitchFamily="2" charset="77"/>
              </a:defRPr>
            </a:lvl1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en-US" dirty="0"/>
              <a:t>Click icon to add picture</a:t>
            </a:r>
          </a:p>
        </p:txBody>
      </p:sp>
      <p:sp>
        <p:nvSpPr>
          <p:cNvPr id="20" name="Text Placeholder 12">
            <a:extLst>
              <a:ext uri="{FF2B5EF4-FFF2-40B4-BE49-F238E27FC236}">
                <a16:creationId xmlns:a16="http://schemas.microsoft.com/office/drawing/2014/main" id="{EE94F6CF-DD41-634D-BCFA-8B363E1BCFA5}"/>
              </a:ext>
            </a:extLst>
          </p:cNvPr>
          <p:cNvSpPr>
            <a:spLocks noGrp="1"/>
          </p:cNvSpPr>
          <p:nvPr>
            <p:ph type="body" sz="quarter" idx="17" hasCustomPrompt="1"/>
          </p:nvPr>
        </p:nvSpPr>
        <p:spPr>
          <a:xfrm>
            <a:off x="20749336" y="3792416"/>
            <a:ext cx="2377440" cy="1600200"/>
          </a:xfrm>
          <a:prstGeom prst="rect">
            <a:avLst/>
          </a:prstGeom>
        </p:spPr>
        <p:txBody>
          <a:bodyPr/>
          <a:lstStyle>
            <a:lvl1pPr marL="0" marR="0" indent="0" algn="l" defTabSz="1828800" rtl="0" eaLnBrk="1" fontAlgn="auto" latinLnBrk="0" hangingPunct="1">
              <a:lnSpc>
                <a:spcPct val="150000"/>
              </a:lnSpc>
              <a:spcBef>
                <a:spcPts val="2000"/>
              </a:spcBef>
              <a:spcAft>
                <a:spcPts val="0"/>
              </a:spcAft>
              <a:buClrTx/>
              <a:buSzTx/>
              <a:buFont typeface="Arial" panose="020B0604020202020204" pitchFamily="34" charset="0"/>
              <a:buNone/>
              <a:tabLst/>
              <a:defRPr sz="1800" b="0" i="0">
                <a:solidFill>
                  <a:schemeClr val="tx1">
                    <a:lumMod val="60000"/>
                    <a:lumOff val="40000"/>
                  </a:schemeClr>
                </a:solidFill>
                <a:latin typeface="Nunito Sans" pitchFamily="2" charset="77"/>
              </a:defRPr>
            </a:lvl1pPr>
          </a:lstStyle>
          <a:p>
            <a:pPr marL="0" marR="0" lvl="0" indent="0" algn="l" defTabSz="1828800" rtl="0" eaLnBrk="1" fontAlgn="auto" latinLnBrk="0" hangingPunct="1">
              <a:lnSpc>
                <a:spcPct val="150000"/>
              </a:lnSpc>
              <a:spcBef>
                <a:spcPts val="2000"/>
              </a:spcBef>
              <a:spcAft>
                <a:spcPts val="0"/>
              </a:spcAft>
              <a:buClrTx/>
              <a:buSzTx/>
              <a:buFont typeface="Arial" panose="020B0604020202020204" pitchFamily="34" charset="0"/>
              <a:buNone/>
              <a:tabLst/>
              <a:defRPr/>
            </a:pPr>
            <a:r>
              <a:rPr lang="en-US" sz="1800" dirty="0">
                <a:solidFill>
                  <a:schemeClr val="tx1">
                    <a:lumMod val="75000"/>
                    <a:lumOff val="25000"/>
                  </a:schemeClr>
                </a:solidFill>
                <a:latin typeface="Nunito Sans" pitchFamily="2" charset="77"/>
                <a:ea typeface="Open Sans" panose="020B0606030504020204" pitchFamily="34" charset="0"/>
                <a:cs typeface="Open Sans" panose="020B0606030504020204" pitchFamily="34" charset="0"/>
              </a:rPr>
              <a:t>Bobcats’ natural adversaries include Roadrunners and slow-moving trains.</a:t>
            </a:r>
            <a:endParaRPr lang="tr-TR" sz="1800" dirty="0">
              <a:solidFill>
                <a:schemeClr val="tx1">
                  <a:lumMod val="75000"/>
                  <a:lumOff val="25000"/>
                </a:schemeClr>
              </a:solidFill>
              <a:latin typeface="Nunito Sans" pitchFamily="2" charset="77"/>
              <a:ea typeface="Open Sans" panose="020B0606030504020204" pitchFamily="34" charset="0"/>
              <a:cs typeface="Open Sans" panose="020B0606030504020204" pitchFamily="34" charset="0"/>
            </a:endParaRPr>
          </a:p>
        </p:txBody>
      </p:sp>
      <p:sp>
        <p:nvSpPr>
          <p:cNvPr id="18" name="Picture Placeholder 7">
            <a:extLst>
              <a:ext uri="{FF2B5EF4-FFF2-40B4-BE49-F238E27FC236}">
                <a16:creationId xmlns:a16="http://schemas.microsoft.com/office/drawing/2014/main" id="{B7401E0D-D1CF-3641-8A73-0F22B92C35E7}"/>
              </a:ext>
            </a:extLst>
          </p:cNvPr>
          <p:cNvSpPr>
            <a:spLocks noGrp="1"/>
          </p:cNvSpPr>
          <p:nvPr>
            <p:ph type="pic" sz="quarter" idx="15"/>
          </p:nvPr>
        </p:nvSpPr>
        <p:spPr>
          <a:xfrm>
            <a:off x="14859574" y="5880726"/>
            <a:ext cx="7315199" cy="4571999"/>
          </a:xfrm>
          <a:prstGeom prst="rect">
            <a:avLst/>
          </a:prstGeom>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4200" b="0" i="0">
                <a:latin typeface="Nunito Sans" pitchFamily="2" charset="77"/>
              </a:defRPr>
            </a:lvl1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en-US" dirty="0"/>
              <a:t>Click icon to add picture</a:t>
            </a:r>
          </a:p>
        </p:txBody>
      </p:sp>
      <p:sp>
        <p:nvSpPr>
          <p:cNvPr id="19" name="Text Placeholder 12">
            <a:extLst>
              <a:ext uri="{FF2B5EF4-FFF2-40B4-BE49-F238E27FC236}">
                <a16:creationId xmlns:a16="http://schemas.microsoft.com/office/drawing/2014/main" id="{B80609EF-DFE4-FD4B-A009-0B81195135DF}"/>
              </a:ext>
            </a:extLst>
          </p:cNvPr>
          <p:cNvSpPr>
            <a:spLocks noGrp="1"/>
          </p:cNvSpPr>
          <p:nvPr>
            <p:ph type="body" sz="quarter" idx="16" hasCustomPrompt="1"/>
          </p:nvPr>
        </p:nvSpPr>
        <p:spPr>
          <a:xfrm>
            <a:off x="14859574" y="10666515"/>
            <a:ext cx="7531194" cy="548640"/>
          </a:xfrm>
          <a:prstGeom prst="rect">
            <a:avLst/>
          </a:prstGeom>
        </p:spPr>
        <p:txBody>
          <a:bodyPr/>
          <a:lstStyle>
            <a:lvl1pPr marL="0" marR="0" indent="0" algn="l" defTabSz="1828800" rtl="0" eaLnBrk="1" fontAlgn="auto" latinLnBrk="0" hangingPunct="1">
              <a:lnSpc>
                <a:spcPct val="150000"/>
              </a:lnSpc>
              <a:spcBef>
                <a:spcPts val="2000"/>
              </a:spcBef>
              <a:spcAft>
                <a:spcPts val="0"/>
              </a:spcAft>
              <a:buClrTx/>
              <a:buSzTx/>
              <a:buFont typeface="Arial" panose="020B0604020202020204" pitchFamily="34" charset="0"/>
              <a:buNone/>
              <a:tabLst/>
              <a:defRPr sz="1800" b="0" i="0">
                <a:solidFill>
                  <a:schemeClr val="tx1">
                    <a:lumMod val="60000"/>
                    <a:lumOff val="40000"/>
                  </a:schemeClr>
                </a:solidFill>
                <a:latin typeface="Nunito Sans" pitchFamily="2" charset="77"/>
              </a:defRPr>
            </a:lvl1pPr>
          </a:lstStyle>
          <a:p>
            <a:pPr marL="0" marR="0" lvl="0" indent="0" algn="l" defTabSz="1828800" rtl="0" eaLnBrk="1" fontAlgn="auto" latinLnBrk="0" hangingPunct="1">
              <a:lnSpc>
                <a:spcPct val="150000"/>
              </a:lnSpc>
              <a:spcBef>
                <a:spcPts val="2000"/>
              </a:spcBef>
              <a:spcAft>
                <a:spcPts val="0"/>
              </a:spcAft>
              <a:buClrTx/>
              <a:buSzTx/>
              <a:buFont typeface="Arial" panose="020B0604020202020204" pitchFamily="34" charset="0"/>
              <a:buNone/>
              <a:tabLst/>
              <a:defRPr/>
            </a:pPr>
            <a:r>
              <a:rPr lang="en-US" sz="1800" dirty="0">
                <a:solidFill>
                  <a:schemeClr val="tx1">
                    <a:lumMod val="75000"/>
                    <a:lumOff val="25000"/>
                  </a:schemeClr>
                </a:solidFill>
                <a:latin typeface="Nunito Sans" pitchFamily="2" charset="77"/>
                <a:ea typeface="Open Sans" panose="020B0606030504020204" pitchFamily="34" charset="0"/>
                <a:cs typeface="Open Sans" panose="020B0606030504020204" pitchFamily="34" charset="0"/>
              </a:rPr>
              <a:t>Bobcats’ natural adversaries include Roadrunners &amp; slow-moving trains.</a:t>
            </a:r>
            <a:endParaRPr lang="tr-TR" sz="1800" dirty="0">
              <a:solidFill>
                <a:schemeClr val="tx1">
                  <a:lumMod val="75000"/>
                  <a:lumOff val="25000"/>
                </a:schemeClr>
              </a:solidFill>
              <a:latin typeface="Nunito Sans" pitchFamily="2" charset="77"/>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61357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ull Slide A">
    <p:spTree>
      <p:nvGrpSpPr>
        <p:cNvPr id="1" name=""/>
        <p:cNvGrpSpPr/>
        <p:nvPr/>
      </p:nvGrpSpPr>
      <p:grpSpPr>
        <a:xfrm>
          <a:off x="0" y="0"/>
          <a:ext cx="0" cy="0"/>
          <a:chOff x="0" y="0"/>
          <a:chExt cx="0" cy="0"/>
        </a:xfrm>
      </p:grpSpPr>
      <p:sp>
        <p:nvSpPr>
          <p:cNvPr id="13" name="Picture Placeholder 7">
            <a:extLst>
              <a:ext uri="{FF2B5EF4-FFF2-40B4-BE49-F238E27FC236}">
                <a16:creationId xmlns:a16="http://schemas.microsoft.com/office/drawing/2014/main" id="{009479F9-D1B3-9F46-AD6C-E7844EB98ECC}"/>
              </a:ext>
            </a:extLst>
          </p:cNvPr>
          <p:cNvSpPr>
            <a:spLocks noGrp="1"/>
          </p:cNvSpPr>
          <p:nvPr>
            <p:ph type="pic" sz="quarter" idx="12"/>
          </p:nvPr>
        </p:nvSpPr>
        <p:spPr>
          <a:xfrm>
            <a:off x="0" y="-1"/>
            <a:ext cx="11658600" cy="11658600"/>
          </a:xfrm>
          <a:prstGeom prst="rect">
            <a:avLst/>
          </a:prstGeom>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4200" b="0" i="0">
                <a:latin typeface="Nunito Sans" pitchFamily="2" charset="77"/>
              </a:defRPr>
            </a:lvl1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en-US" dirty="0"/>
              <a:t>Click icon to add picture</a:t>
            </a:r>
          </a:p>
        </p:txBody>
      </p:sp>
      <p:sp>
        <p:nvSpPr>
          <p:cNvPr id="4" name="Rectangle 3">
            <a:extLst>
              <a:ext uri="{FF2B5EF4-FFF2-40B4-BE49-F238E27FC236}">
                <a16:creationId xmlns:a16="http://schemas.microsoft.com/office/drawing/2014/main" id="{A7695E27-6F70-FD4F-81F8-53F4357B6C3D}"/>
              </a:ext>
              <a:ext uri="{C183D7F6-B498-43B3-948B-1728B52AA6E4}">
                <adec:decorative xmlns:adec="http://schemas.microsoft.com/office/drawing/2017/decorative" val="1"/>
              </a:ext>
            </a:extLst>
          </p:cNvPr>
          <p:cNvSpPr/>
          <p:nvPr userDrawn="1"/>
        </p:nvSpPr>
        <p:spPr>
          <a:xfrm>
            <a:off x="11582400" y="-1"/>
            <a:ext cx="12801600" cy="11658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A03EA317-11E0-954D-9C36-7C565BD2E4FC}"/>
              </a:ext>
            </a:extLst>
          </p:cNvPr>
          <p:cNvSpPr>
            <a:spLocks noGrp="1"/>
          </p:cNvSpPr>
          <p:nvPr>
            <p:ph type="title" hasCustomPrompt="1"/>
          </p:nvPr>
        </p:nvSpPr>
        <p:spPr>
          <a:xfrm>
            <a:off x="12998689" y="1308805"/>
            <a:ext cx="10515600" cy="914400"/>
          </a:xfrm>
        </p:spPr>
        <p:txBody>
          <a:bodyPr anchor="ctr"/>
          <a:lstStyle>
            <a:lvl1pPr>
              <a:defRPr>
                <a:solidFill>
                  <a:schemeClr val="tx1"/>
                </a:solidFill>
              </a:defRPr>
            </a:lvl1pPr>
          </a:lstStyle>
          <a:p>
            <a:r>
              <a:rPr lang="en-US" dirty="0"/>
              <a:t>CLICK TO EDIT TITLE</a:t>
            </a:r>
          </a:p>
        </p:txBody>
      </p:sp>
      <p:sp>
        <p:nvSpPr>
          <p:cNvPr id="16" name="Text Placeholder 15">
            <a:extLst>
              <a:ext uri="{FF2B5EF4-FFF2-40B4-BE49-F238E27FC236}">
                <a16:creationId xmlns:a16="http://schemas.microsoft.com/office/drawing/2014/main" id="{8BC55AA7-301E-214D-A0F2-074D8F6F3306}"/>
              </a:ext>
            </a:extLst>
          </p:cNvPr>
          <p:cNvSpPr>
            <a:spLocks noGrp="1"/>
          </p:cNvSpPr>
          <p:nvPr>
            <p:ph type="body" sz="quarter" idx="13" hasCustomPrompt="1"/>
          </p:nvPr>
        </p:nvSpPr>
        <p:spPr>
          <a:xfrm>
            <a:off x="12998689" y="2941543"/>
            <a:ext cx="8458200" cy="4572000"/>
          </a:xfrm>
          <a:prstGeom prst="rect">
            <a:avLst/>
          </a:prstGeom>
        </p:spPr>
        <p:txBody>
          <a:bodyPr/>
          <a:lstStyle>
            <a:lvl1pPr marL="0" indent="0">
              <a:lnSpc>
                <a:spcPct val="150000"/>
              </a:lnSpc>
              <a:buNone/>
              <a:defRPr sz="2800" b="0" i="0">
                <a:solidFill>
                  <a:schemeClr val="tx1"/>
                </a:solidFill>
                <a:latin typeface="Nunito Sans" pitchFamily="2" charset="77"/>
              </a:defRPr>
            </a:lvl1pPr>
            <a:lvl2pPr marL="914400" indent="0">
              <a:lnSpc>
                <a:spcPct val="150000"/>
              </a:lnSpc>
              <a:buNone/>
              <a:defRPr sz="2800" b="0" i="0">
                <a:solidFill>
                  <a:schemeClr val="bg1"/>
                </a:solidFill>
                <a:latin typeface="Nunito Sans" pitchFamily="2" charset="77"/>
              </a:defRPr>
            </a:lvl2pPr>
            <a:lvl3pPr marL="1828800" indent="0">
              <a:lnSpc>
                <a:spcPct val="150000"/>
              </a:lnSpc>
              <a:buNone/>
              <a:defRPr sz="2800" b="0" i="0">
                <a:solidFill>
                  <a:schemeClr val="bg1"/>
                </a:solidFill>
                <a:latin typeface="Nunito Sans" pitchFamily="2" charset="77"/>
              </a:defRPr>
            </a:lvl3pPr>
            <a:lvl4pPr marL="2743200" indent="0">
              <a:lnSpc>
                <a:spcPct val="150000"/>
              </a:lnSpc>
              <a:buNone/>
              <a:defRPr sz="2800" b="0" i="0">
                <a:solidFill>
                  <a:schemeClr val="bg1"/>
                </a:solidFill>
                <a:latin typeface="Nunito Sans" pitchFamily="2" charset="77"/>
              </a:defRPr>
            </a:lvl4pPr>
            <a:lvl5pPr marL="3657600" indent="0">
              <a:lnSpc>
                <a:spcPct val="150000"/>
              </a:lnSpc>
              <a:buNone/>
              <a:defRPr sz="2800" b="0" i="0">
                <a:solidFill>
                  <a:schemeClr val="bg1"/>
                </a:solidFill>
                <a:latin typeface="Nunito Sans" pitchFamily="2" charset="77"/>
              </a:defRPr>
            </a:lvl5pPr>
          </a:lstStyle>
          <a:p>
            <a:pPr>
              <a:lnSpc>
                <a:spcPct val="150000"/>
              </a:lnSpc>
            </a:pPr>
            <a:r>
              <a:rPr lang="en-US" sz="2800" dirty="0">
                <a:solidFill>
                  <a:schemeClr val="bg1"/>
                </a:solidFill>
                <a:latin typeface="Nunito Sans" pitchFamily="2" charset="77"/>
                <a:ea typeface="Open Sans" panose="020B0606030504020204" pitchFamily="34" charset="0"/>
                <a:cs typeface="Open Sans" panose="020B0606030504020204" pitchFamily="34" charset="0"/>
              </a:rPr>
              <a:t>The Bobcat is a type of cat with a bobbed tail and an affinity for maroon and gold. Larger than a house cat but smaller than a cougar, it’s amazingly relentless. Bobcats have been known to take out Trojans, Red Wolves and even larger prey like Longhorns. Bobcats' natural adversaries include Roadrunners and slow-moving trains. </a:t>
            </a:r>
          </a:p>
        </p:txBody>
      </p:sp>
    </p:spTree>
    <p:extLst>
      <p:ext uri="{BB962C8B-B14F-4D97-AF65-F5344CB8AC3E}">
        <p14:creationId xmlns:p14="http://schemas.microsoft.com/office/powerpoint/2010/main" val="19432465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ull Slide B">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3DE806D-0AC3-8A49-B547-835CADC23E78}"/>
              </a:ext>
            </a:extLst>
          </p:cNvPr>
          <p:cNvSpPr/>
          <p:nvPr userDrawn="1"/>
        </p:nvSpPr>
        <p:spPr>
          <a:xfrm>
            <a:off x="0" y="11079126"/>
            <a:ext cx="11875108" cy="26368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Picture Placeholder 7">
            <a:extLst>
              <a:ext uri="{FF2B5EF4-FFF2-40B4-BE49-F238E27FC236}">
                <a16:creationId xmlns:a16="http://schemas.microsoft.com/office/drawing/2014/main" id="{009479F9-D1B3-9F46-AD6C-E7844EB98ECC}"/>
              </a:ext>
            </a:extLst>
          </p:cNvPr>
          <p:cNvSpPr>
            <a:spLocks noGrp="1"/>
          </p:cNvSpPr>
          <p:nvPr>
            <p:ph type="pic" sz="quarter" idx="12"/>
          </p:nvPr>
        </p:nvSpPr>
        <p:spPr>
          <a:xfrm>
            <a:off x="0" y="-2"/>
            <a:ext cx="11658600" cy="13716001"/>
          </a:xfrm>
          <a:prstGeom prst="rect">
            <a:avLst/>
          </a:prstGeom>
        </p:spPr>
        <p:txBody>
          <a:bodyPr anchor="ctr"/>
          <a:lstStyle>
            <a:lvl1pPr marL="0" marR="0" indent="0" algn="ctr" defTabSz="1828800" rtl="0" eaLnBrk="1" fontAlgn="auto" latinLnBrk="0" hangingPunct="1">
              <a:lnSpc>
                <a:spcPct val="90000"/>
              </a:lnSpc>
              <a:spcBef>
                <a:spcPts val="2000"/>
              </a:spcBef>
              <a:spcAft>
                <a:spcPts val="0"/>
              </a:spcAft>
              <a:buClrTx/>
              <a:buSzTx/>
              <a:buFont typeface="Arial" panose="020B0604020202020204" pitchFamily="34" charset="0"/>
              <a:buNone/>
              <a:tabLst/>
              <a:defRPr sz="4200" b="0" i="0">
                <a:latin typeface="Nunito Sans" pitchFamily="2" charset="77"/>
              </a:defRPr>
            </a:lvl1pPr>
          </a:lstStyle>
          <a:p>
            <a:pPr marL="0" marR="0" lvl="0" indent="0" algn="l" defTabSz="1828800" rtl="0" eaLnBrk="1" fontAlgn="auto" latinLnBrk="0" hangingPunct="1">
              <a:lnSpc>
                <a:spcPct val="90000"/>
              </a:lnSpc>
              <a:spcBef>
                <a:spcPts val="2000"/>
              </a:spcBef>
              <a:spcAft>
                <a:spcPts val="0"/>
              </a:spcAft>
              <a:buClrTx/>
              <a:buSzTx/>
              <a:buFont typeface="Arial" panose="020B0604020202020204" pitchFamily="34" charset="0"/>
              <a:buNone/>
              <a:tabLst/>
              <a:defRPr/>
            </a:pPr>
            <a:r>
              <a:rPr lang="en-US" dirty="0"/>
              <a:t>Click icon to add picture</a:t>
            </a:r>
          </a:p>
        </p:txBody>
      </p:sp>
      <p:sp>
        <p:nvSpPr>
          <p:cNvPr id="4" name="Rectangle 3">
            <a:extLst>
              <a:ext uri="{FF2B5EF4-FFF2-40B4-BE49-F238E27FC236}">
                <a16:creationId xmlns:a16="http://schemas.microsoft.com/office/drawing/2014/main" id="{A7695E27-6F70-FD4F-81F8-53F4357B6C3D}"/>
              </a:ext>
              <a:ext uri="{C183D7F6-B498-43B3-948B-1728B52AA6E4}">
                <adec:decorative xmlns:adec="http://schemas.microsoft.com/office/drawing/2017/decorative" val="1"/>
              </a:ext>
            </a:extLst>
          </p:cNvPr>
          <p:cNvSpPr/>
          <p:nvPr userDrawn="1"/>
        </p:nvSpPr>
        <p:spPr>
          <a:xfrm>
            <a:off x="11582400" y="-1"/>
            <a:ext cx="12801600" cy="13716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6" name="Picture 5">
            <a:extLst>
              <a:ext uri="{FF2B5EF4-FFF2-40B4-BE49-F238E27FC236}">
                <a16:creationId xmlns:a16="http://schemas.microsoft.com/office/drawing/2014/main" id="{421BEA02-3BED-654A-A30C-8FB1EC22B74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5086450" y="6788658"/>
            <a:ext cx="13807440" cy="230124"/>
          </a:xfrm>
          <a:prstGeom prst="rect">
            <a:avLst/>
          </a:prstGeom>
        </p:spPr>
      </p:pic>
      <p:pic>
        <p:nvPicPr>
          <p:cNvPr id="7" name="Picture 6">
            <a:extLst>
              <a:ext uri="{FF2B5EF4-FFF2-40B4-BE49-F238E27FC236}">
                <a16:creationId xmlns:a16="http://schemas.microsoft.com/office/drawing/2014/main" id="{A0AB48EA-4A88-8049-9B14-02AB6803C6D1}"/>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697700" y="11980985"/>
            <a:ext cx="4572000" cy="2216725"/>
          </a:xfrm>
          <a:prstGeom prst="rect">
            <a:avLst/>
          </a:prstGeom>
        </p:spPr>
      </p:pic>
      <p:sp>
        <p:nvSpPr>
          <p:cNvPr id="2" name="Title 1">
            <a:extLst>
              <a:ext uri="{FF2B5EF4-FFF2-40B4-BE49-F238E27FC236}">
                <a16:creationId xmlns:a16="http://schemas.microsoft.com/office/drawing/2014/main" id="{A03EA317-11E0-954D-9C36-7C565BD2E4FC}"/>
              </a:ext>
            </a:extLst>
          </p:cNvPr>
          <p:cNvSpPr>
            <a:spLocks noGrp="1"/>
          </p:cNvSpPr>
          <p:nvPr>
            <p:ph type="title" hasCustomPrompt="1"/>
          </p:nvPr>
        </p:nvSpPr>
        <p:spPr>
          <a:xfrm>
            <a:off x="12998689" y="1308805"/>
            <a:ext cx="10515600" cy="914400"/>
          </a:xfrm>
        </p:spPr>
        <p:txBody>
          <a:bodyPr anchor="ctr"/>
          <a:lstStyle>
            <a:lvl1pPr>
              <a:defRPr>
                <a:solidFill>
                  <a:schemeClr val="bg1"/>
                </a:solidFill>
              </a:defRPr>
            </a:lvl1pPr>
          </a:lstStyle>
          <a:p>
            <a:r>
              <a:rPr lang="en-US" dirty="0"/>
              <a:t>CLICK TO EDIT TITLE</a:t>
            </a:r>
          </a:p>
        </p:txBody>
      </p:sp>
      <p:sp>
        <p:nvSpPr>
          <p:cNvPr id="16" name="Text Placeholder 15">
            <a:extLst>
              <a:ext uri="{FF2B5EF4-FFF2-40B4-BE49-F238E27FC236}">
                <a16:creationId xmlns:a16="http://schemas.microsoft.com/office/drawing/2014/main" id="{8BC55AA7-301E-214D-A0F2-074D8F6F3306}"/>
              </a:ext>
            </a:extLst>
          </p:cNvPr>
          <p:cNvSpPr>
            <a:spLocks noGrp="1"/>
          </p:cNvSpPr>
          <p:nvPr>
            <p:ph type="body" sz="quarter" idx="13" hasCustomPrompt="1"/>
          </p:nvPr>
        </p:nvSpPr>
        <p:spPr>
          <a:xfrm>
            <a:off x="12998689" y="2941543"/>
            <a:ext cx="8458200" cy="4572000"/>
          </a:xfrm>
          <a:prstGeom prst="rect">
            <a:avLst/>
          </a:prstGeom>
        </p:spPr>
        <p:txBody>
          <a:bodyPr/>
          <a:lstStyle>
            <a:lvl1pPr marL="0" indent="0">
              <a:lnSpc>
                <a:spcPct val="150000"/>
              </a:lnSpc>
              <a:buNone/>
              <a:defRPr sz="2800" b="0" i="0">
                <a:solidFill>
                  <a:schemeClr val="bg1"/>
                </a:solidFill>
                <a:latin typeface="Nunito Sans" pitchFamily="2" charset="77"/>
              </a:defRPr>
            </a:lvl1pPr>
            <a:lvl2pPr marL="914400" indent="0">
              <a:lnSpc>
                <a:spcPct val="150000"/>
              </a:lnSpc>
              <a:buNone/>
              <a:defRPr sz="2800" b="0" i="0">
                <a:solidFill>
                  <a:schemeClr val="bg1"/>
                </a:solidFill>
                <a:latin typeface="Nunito Sans" pitchFamily="2" charset="77"/>
              </a:defRPr>
            </a:lvl2pPr>
            <a:lvl3pPr marL="1828800" indent="0">
              <a:lnSpc>
                <a:spcPct val="150000"/>
              </a:lnSpc>
              <a:buNone/>
              <a:defRPr sz="2800" b="0" i="0">
                <a:solidFill>
                  <a:schemeClr val="bg1"/>
                </a:solidFill>
                <a:latin typeface="Nunito Sans" pitchFamily="2" charset="77"/>
              </a:defRPr>
            </a:lvl3pPr>
            <a:lvl4pPr marL="2743200" indent="0">
              <a:lnSpc>
                <a:spcPct val="150000"/>
              </a:lnSpc>
              <a:buNone/>
              <a:defRPr sz="2800" b="0" i="0">
                <a:solidFill>
                  <a:schemeClr val="bg1"/>
                </a:solidFill>
                <a:latin typeface="Nunito Sans" pitchFamily="2" charset="77"/>
              </a:defRPr>
            </a:lvl4pPr>
            <a:lvl5pPr marL="3657600" indent="0">
              <a:lnSpc>
                <a:spcPct val="150000"/>
              </a:lnSpc>
              <a:buNone/>
              <a:defRPr sz="2800" b="0" i="0">
                <a:solidFill>
                  <a:schemeClr val="bg1"/>
                </a:solidFill>
                <a:latin typeface="Nunito Sans" pitchFamily="2" charset="77"/>
              </a:defRPr>
            </a:lvl5pPr>
          </a:lstStyle>
          <a:p>
            <a:pPr>
              <a:lnSpc>
                <a:spcPct val="150000"/>
              </a:lnSpc>
            </a:pPr>
            <a:r>
              <a:rPr lang="en-US" sz="2800" dirty="0">
                <a:solidFill>
                  <a:schemeClr val="bg1"/>
                </a:solidFill>
                <a:latin typeface="Nunito Sans" pitchFamily="2" charset="77"/>
                <a:ea typeface="Open Sans" panose="020B0606030504020204" pitchFamily="34" charset="0"/>
                <a:cs typeface="Open Sans" panose="020B0606030504020204" pitchFamily="34" charset="0"/>
              </a:rPr>
              <a:t>The Bobcat is a type of cat with a bobbed tail and an affinity for maroon and gold. Larger than a house cat but smaller than a cougar, it’s amazingly relentless. Bobcats have been known to take out Trojans, Red Wolves and even larger prey like Longhorns. Bobcats' natural adversaries include Roadrunners and slow-moving trains. </a:t>
            </a:r>
          </a:p>
        </p:txBody>
      </p:sp>
    </p:spTree>
    <p:extLst>
      <p:ext uri="{BB962C8B-B14F-4D97-AF65-F5344CB8AC3E}">
        <p14:creationId xmlns:p14="http://schemas.microsoft.com/office/powerpoint/2010/main" val="707709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2BE929A-D1BB-A64C-B05E-4350E36C10E0}"/>
              </a:ext>
              <a:ext uri="{C183D7F6-B498-43B3-948B-1728B52AA6E4}">
                <adec:decorative xmlns:adec="http://schemas.microsoft.com/office/drawing/2017/decorative" val="1"/>
              </a:ext>
            </a:extLst>
          </p:cNvPr>
          <p:cNvSpPr/>
          <p:nvPr userDrawn="1"/>
        </p:nvSpPr>
        <p:spPr>
          <a:xfrm>
            <a:off x="0" y="11617569"/>
            <a:ext cx="24384000" cy="2192216"/>
          </a:xfrm>
          <a:prstGeom prst="rect">
            <a:avLst/>
          </a:prstGeom>
          <a:solidFill>
            <a:srgbClr val="431C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8" name="Picture 7">
            <a:extLst>
              <a:ext uri="{FF2B5EF4-FFF2-40B4-BE49-F238E27FC236}">
                <a16:creationId xmlns:a16="http://schemas.microsoft.com/office/drawing/2014/main" id="{95727491-B011-CC42-85E6-B8301381AA2D}"/>
              </a:ext>
              <a:ext uri="{C183D7F6-B498-43B3-948B-1728B52AA6E4}">
                <adec:decorative xmlns:adec="http://schemas.microsoft.com/office/drawing/2017/decorative" val="1"/>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0" y="11798300"/>
            <a:ext cx="24384000" cy="246185"/>
          </a:xfrm>
          <a:prstGeom prst="rect">
            <a:avLst/>
          </a:prstGeom>
        </p:spPr>
      </p:pic>
      <p:pic>
        <p:nvPicPr>
          <p:cNvPr id="9" name="Picture 8" descr="Texas State University">
            <a:extLst>
              <a:ext uri="{FF2B5EF4-FFF2-40B4-BE49-F238E27FC236}">
                <a16:creationId xmlns:a16="http://schemas.microsoft.com/office/drawing/2014/main" id="{8518974B-9748-A645-99AC-7972B4327310}"/>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19697700" y="11980985"/>
            <a:ext cx="4572000" cy="2216725"/>
          </a:xfrm>
          <a:prstGeom prst="rect">
            <a:avLst/>
          </a:prstGeom>
        </p:spPr>
      </p:pic>
      <p:sp>
        <p:nvSpPr>
          <p:cNvPr id="2" name="Title Placeholder 1"/>
          <p:cNvSpPr>
            <a:spLocks noGrp="1"/>
          </p:cNvSpPr>
          <p:nvPr>
            <p:ph type="title"/>
          </p:nvPr>
        </p:nvSpPr>
        <p:spPr>
          <a:xfrm>
            <a:off x="3048000" y="1371039"/>
            <a:ext cx="18288000" cy="1143562"/>
          </a:xfrm>
          <a:prstGeom prst="rect">
            <a:avLst/>
          </a:prstGeom>
        </p:spPr>
        <p:txBody>
          <a:bodyPr vert="horz" lIns="91440" tIns="45720" rIns="91440" bIns="45720" rtlCol="0" anchor="t">
            <a:normAutofit/>
          </a:bodyPr>
          <a:lstStyle/>
          <a:p>
            <a:r>
              <a:rPr lang="en-US" dirty="0"/>
              <a:t>CLICK TO EDIT MASTER TITLE STYLE</a:t>
            </a:r>
          </a:p>
        </p:txBody>
      </p:sp>
    </p:spTree>
    <p:extLst>
      <p:ext uri="{BB962C8B-B14F-4D97-AF65-F5344CB8AC3E}">
        <p14:creationId xmlns:p14="http://schemas.microsoft.com/office/powerpoint/2010/main" val="2679246760"/>
      </p:ext>
    </p:extLst>
  </p:cSld>
  <p:clrMap bg1="lt1" tx1="dk1" bg2="lt2" tx2="dk2" accent1="accent1" accent2="accent2" accent3="accent3" accent4="accent4" accent5="accent5" accent6="accent6" hlink="hlink" folHlink="folHlink"/>
  <p:sldLayoutIdLst>
    <p:sldLayoutId id="2147483662" r:id="rId1"/>
    <p:sldLayoutId id="2147483664" r:id="rId2"/>
    <p:sldLayoutId id="2147483665" r:id="rId3"/>
    <p:sldLayoutId id="2147483666" r:id="rId4"/>
    <p:sldLayoutId id="2147483670" r:id="rId5"/>
    <p:sldLayoutId id="2147483667" r:id="rId6"/>
    <p:sldLayoutId id="2147483668" r:id="rId7"/>
    <p:sldLayoutId id="2147483669" r:id="rId8"/>
    <p:sldLayoutId id="2147483671" r:id="rId9"/>
  </p:sldLayoutIdLst>
  <p:txStyles>
    <p:titleStyle>
      <a:lvl1pPr algn="l" defTabSz="1828800" rtl="0" eaLnBrk="1" latinLnBrk="0" hangingPunct="1">
        <a:lnSpc>
          <a:spcPct val="90000"/>
        </a:lnSpc>
        <a:spcBef>
          <a:spcPct val="0"/>
        </a:spcBef>
        <a:buNone/>
        <a:defRPr sz="6000" b="0" i="0" kern="1200" spc="1200" baseline="0">
          <a:solidFill>
            <a:schemeClr val="tx1"/>
          </a:solidFill>
          <a:latin typeface="Nunito Sans" pitchFamily="2" charset="77"/>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mailto:met48@txstate.edu"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hyperlink" Target="https://github.com/MariaElise-T/WSC_2023"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E6DA2A5-482A-9743-84A7-58ADC93AB86D}"/>
              </a:ext>
            </a:extLst>
          </p:cNvPr>
          <p:cNvSpPr>
            <a:spLocks noGrp="1"/>
          </p:cNvSpPr>
          <p:nvPr>
            <p:ph type="title"/>
          </p:nvPr>
        </p:nvSpPr>
        <p:spPr>
          <a:xfrm>
            <a:off x="12957311" y="1212896"/>
            <a:ext cx="10359889" cy="2499557"/>
          </a:xfrm>
        </p:spPr>
        <p:txBody>
          <a:bodyPr>
            <a:noAutofit/>
          </a:bodyPr>
          <a:lstStyle/>
          <a:p>
            <a:r>
              <a:rPr lang="en-US" sz="5400" b="1" dirty="0"/>
              <a:t>TOWARDS A HYBRID DISCRETE EVENT SIMULATION AGENT-BASED MODEL FOR THE TEXAS STATE MENTAL HOSPITAL SYSTEM</a:t>
            </a:r>
          </a:p>
        </p:txBody>
      </p:sp>
      <p:sp>
        <p:nvSpPr>
          <p:cNvPr id="4" name="Text Placeholder 3">
            <a:extLst>
              <a:ext uri="{FF2B5EF4-FFF2-40B4-BE49-F238E27FC236}">
                <a16:creationId xmlns:a16="http://schemas.microsoft.com/office/drawing/2014/main" id="{A381F925-8E91-524F-A847-8D29EF64D424}"/>
              </a:ext>
            </a:extLst>
          </p:cNvPr>
          <p:cNvSpPr>
            <a:spLocks noGrp="1"/>
          </p:cNvSpPr>
          <p:nvPr>
            <p:ph type="body" sz="quarter" idx="11"/>
          </p:nvPr>
        </p:nvSpPr>
        <p:spPr>
          <a:xfrm>
            <a:off x="12957311" y="7517219"/>
            <a:ext cx="9747504" cy="1541721"/>
          </a:xfrm>
        </p:spPr>
        <p:txBody>
          <a:bodyPr/>
          <a:lstStyle/>
          <a:p>
            <a:r>
              <a:rPr lang="en-US" sz="3600" dirty="0"/>
              <a:t>Maria Tomasso</a:t>
            </a:r>
          </a:p>
          <a:p>
            <a:r>
              <a:rPr lang="en-US" sz="3600" dirty="0"/>
              <a:t>met48@txstate.edu</a:t>
            </a:r>
          </a:p>
          <a:p>
            <a:endParaRPr lang="en-US" dirty="0"/>
          </a:p>
        </p:txBody>
      </p:sp>
      <p:pic>
        <p:nvPicPr>
          <p:cNvPr id="10" name="Picture Placeholder 9" descr="A building on a hill with trees">
            <a:extLst>
              <a:ext uri="{FF2B5EF4-FFF2-40B4-BE49-F238E27FC236}">
                <a16:creationId xmlns:a16="http://schemas.microsoft.com/office/drawing/2014/main" id="{0D86889D-66A7-145E-D4FE-226B52FD842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9849" r="19849"/>
          <a:stretch>
            <a:fillRect/>
          </a:stretch>
        </p:blipFill>
        <p:spPr/>
      </p:pic>
    </p:spTree>
    <p:extLst>
      <p:ext uri="{BB962C8B-B14F-4D97-AF65-F5344CB8AC3E}">
        <p14:creationId xmlns:p14="http://schemas.microsoft.com/office/powerpoint/2010/main" val="3678723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EA309-C9D9-2641-9E3E-4E10A3A939FF}"/>
              </a:ext>
            </a:extLst>
          </p:cNvPr>
          <p:cNvSpPr>
            <a:spLocks noGrp="1"/>
          </p:cNvSpPr>
          <p:nvPr>
            <p:ph type="title"/>
          </p:nvPr>
        </p:nvSpPr>
        <p:spPr/>
        <p:txBody>
          <a:bodyPr/>
          <a:lstStyle/>
          <a:p>
            <a:r>
              <a:rPr lang="en-US" dirty="0"/>
              <a:t>BACKGROUND</a:t>
            </a:r>
          </a:p>
        </p:txBody>
      </p:sp>
      <p:pic>
        <p:nvPicPr>
          <p:cNvPr id="5" name="Picture 4">
            <a:extLst>
              <a:ext uri="{FF2B5EF4-FFF2-40B4-BE49-F238E27FC236}">
                <a16:creationId xmlns:a16="http://schemas.microsoft.com/office/drawing/2014/main" id="{72AAC9E1-B54F-9E8E-5724-992DD194348D}"/>
              </a:ext>
            </a:extLst>
          </p:cNvPr>
          <p:cNvPicPr>
            <a:picLocks noChangeAspect="1"/>
          </p:cNvPicPr>
          <p:nvPr/>
        </p:nvPicPr>
        <p:blipFill>
          <a:blip r:embed="rId3"/>
          <a:stretch>
            <a:fillRect/>
          </a:stretch>
        </p:blipFill>
        <p:spPr>
          <a:xfrm>
            <a:off x="2164857" y="2751309"/>
            <a:ext cx="10919517" cy="3582743"/>
          </a:xfrm>
          <a:prstGeom prst="rect">
            <a:avLst/>
          </a:prstGeom>
        </p:spPr>
      </p:pic>
      <p:pic>
        <p:nvPicPr>
          <p:cNvPr id="6" name="Picture 5">
            <a:extLst>
              <a:ext uri="{FF2B5EF4-FFF2-40B4-BE49-F238E27FC236}">
                <a16:creationId xmlns:a16="http://schemas.microsoft.com/office/drawing/2014/main" id="{114F55A8-6FAB-41B9-8FF0-D84CAEA24588}"/>
              </a:ext>
            </a:extLst>
          </p:cNvPr>
          <p:cNvPicPr>
            <a:picLocks noChangeAspect="1"/>
          </p:cNvPicPr>
          <p:nvPr/>
        </p:nvPicPr>
        <p:blipFill>
          <a:blip r:embed="rId4"/>
          <a:stretch>
            <a:fillRect/>
          </a:stretch>
        </p:blipFill>
        <p:spPr>
          <a:xfrm>
            <a:off x="3642598" y="6858000"/>
            <a:ext cx="7290266" cy="4106691"/>
          </a:xfrm>
          <a:prstGeom prst="rect">
            <a:avLst/>
          </a:prstGeom>
        </p:spPr>
      </p:pic>
      <p:pic>
        <p:nvPicPr>
          <p:cNvPr id="7" name="Picture 8" descr="Free A Doctor Talking the Patient Stock Photo">
            <a:extLst>
              <a:ext uri="{FF2B5EF4-FFF2-40B4-BE49-F238E27FC236}">
                <a16:creationId xmlns:a16="http://schemas.microsoft.com/office/drawing/2014/main" id="{D0D7C9C5-A2B8-3250-D043-498A1DC924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718942" y="1371039"/>
            <a:ext cx="7172869" cy="478190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8ABA3131-3A11-922C-B9C0-D9320879CBC7}"/>
              </a:ext>
            </a:extLst>
          </p:cNvPr>
          <p:cNvPicPr>
            <a:picLocks noChangeAspect="1"/>
          </p:cNvPicPr>
          <p:nvPr/>
        </p:nvPicPr>
        <p:blipFill>
          <a:blip r:embed="rId6"/>
          <a:stretch>
            <a:fillRect/>
          </a:stretch>
        </p:blipFill>
        <p:spPr>
          <a:xfrm>
            <a:off x="14205125" y="6858000"/>
            <a:ext cx="8200502" cy="3582743"/>
          </a:xfrm>
          <a:prstGeom prst="rect">
            <a:avLst/>
          </a:prstGeom>
        </p:spPr>
      </p:pic>
    </p:spTree>
    <p:extLst>
      <p:ext uri="{BB962C8B-B14F-4D97-AF65-F5344CB8AC3E}">
        <p14:creationId xmlns:p14="http://schemas.microsoft.com/office/powerpoint/2010/main" val="1235027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EA309-C9D9-2641-9E3E-4E10A3A939FF}"/>
              </a:ext>
            </a:extLst>
          </p:cNvPr>
          <p:cNvSpPr>
            <a:spLocks noGrp="1"/>
          </p:cNvSpPr>
          <p:nvPr>
            <p:ph type="title"/>
          </p:nvPr>
        </p:nvSpPr>
        <p:spPr/>
        <p:txBody>
          <a:bodyPr/>
          <a:lstStyle/>
          <a:p>
            <a:r>
              <a:rPr lang="en-US" dirty="0"/>
              <a:t>GOALS</a:t>
            </a:r>
          </a:p>
        </p:txBody>
      </p:sp>
      <p:sp>
        <p:nvSpPr>
          <p:cNvPr id="3" name="Text Placeholder 2">
            <a:extLst>
              <a:ext uri="{FF2B5EF4-FFF2-40B4-BE49-F238E27FC236}">
                <a16:creationId xmlns:a16="http://schemas.microsoft.com/office/drawing/2014/main" id="{E148928B-5533-1F45-B821-D97852D2A781}"/>
              </a:ext>
            </a:extLst>
          </p:cNvPr>
          <p:cNvSpPr>
            <a:spLocks noGrp="1"/>
          </p:cNvSpPr>
          <p:nvPr>
            <p:ph type="body" sz="quarter" idx="10"/>
          </p:nvPr>
        </p:nvSpPr>
        <p:spPr>
          <a:xfrm>
            <a:off x="3048000" y="2526637"/>
            <a:ext cx="18288000" cy="2586788"/>
          </a:xfrm>
        </p:spPr>
        <p:txBody>
          <a:bodyPr/>
          <a:lstStyle/>
          <a:p>
            <a:r>
              <a:rPr lang="en-US" sz="3800" dirty="0"/>
              <a:t>This work aims to address the waitlist crisis in the state mental healthcare system by: </a:t>
            </a:r>
          </a:p>
          <a:p>
            <a:pPr marL="1657350" lvl="1" indent="-742950">
              <a:buFont typeface="+mj-lt"/>
              <a:buAutoNum type="arabicPeriod"/>
            </a:pPr>
            <a:r>
              <a:rPr lang="en-US" sz="3800" dirty="0"/>
              <a:t>Building a hybrid DES-ABM model of the system and training it with real data.</a:t>
            </a:r>
          </a:p>
          <a:p>
            <a:pPr marL="1657350" lvl="1" indent="-742950">
              <a:buFont typeface="+mj-lt"/>
              <a:buAutoNum type="arabicPeriod"/>
            </a:pPr>
            <a:r>
              <a:rPr lang="en-US" sz="3800" dirty="0"/>
              <a:t>Using the model to test the effects of capacity expansion on the waitlists.</a:t>
            </a:r>
          </a:p>
        </p:txBody>
      </p:sp>
      <p:sp>
        <p:nvSpPr>
          <p:cNvPr id="4" name="Title 1">
            <a:extLst>
              <a:ext uri="{FF2B5EF4-FFF2-40B4-BE49-F238E27FC236}">
                <a16:creationId xmlns:a16="http://schemas.microsoft.com/office/drawing/2014/main" id="{DB131FC1-CE6B-FC7E-2070-F754959811B5}"/>
              </a:ext>
            </a:extLst>
          </p:cNvPr>
          <p:cNvSpPr txBox="1">
            <a:spLocks/>
          </p:cNvSpPr>
          <p:nvPr/>
        </p:nvSpPr>
        <p:spPr>
          <a:xfrm>
            <a:off x="3048000" y="6814147"/>
            <a:ext cx="18288000" cy="1143562"/>
          </a:xfrm>
          <a:prstGeom prst="rect">
            <a:avLst/>
          </a:prstGeom>
        </p:spPr>
        <p:txBody>
          <a:bodyPr vert="horz" lIns="91440" tIns="45720" rIns="91440" bIns="45720" rtlCol="0" anchor="t">
            <a:normAutofit/>
          </a:bodyPr>
          <a:lstStyle>
            <a:lvl1pPr algn="l" defTabSz="1828800" rtl="0" eaLnBrk="1" latinLnBrk="0" hangingPunct="1">
              <a:lnSpc>
                <a:spcPct val="90000"/>
              </a:lnSpc>
              <a:spcBef>
                <a:spcPct val="0"/>
              </a:spcBef>
              <a:buNone/>
              <a:defRPr sz="6000" b="0" i="0" kern="1200" spc="1200" baseline="0">
                <a:solidFill>
                  <a:schemeClr val="tx1"/>
                </a:solidFill>
                <a:latin typeface="Nunito Sans" pitchFamily="2" charset="77"/>
                <a:ea typeface="+mj-ea"/>
                <a:cs typeface="+mj-cs"/>
              </a:defRPr>
            </a:lvl1pPr>
          </a:lstStyle>
          <a:p>
            <a:r>
              <a:rPr lang="en-US" dirty="0"/>
              <a:t>AVAILABLE DATA</a:t>
            </a:r>
          </a:p>
        </p:txBody>
      </p:sp>
      <p:sp>
        <p:nvSpPr>
          <p:cNvPr id="5" name="TextBox 4">
            <a:extLst>
              <a:ext uri="{FF2B5EF4-FFF2-40B4-BE49-F238E27FC236}">
                <a16:creationId xmlns:a16="http://schemas.microsoft.com/office/drawing/2014/main" id="{7E85CB9A-68AE-8F63-E9EC-723689975A5F}"/>
              </a:ext>
            </a:extLst>
          </p:cNvPr>
          <p:cNvSpPr txBox="1"/>
          <p:nvPr/>
        </p:nvSpPr>
        <p:spPr>
          <a:xfrm>
            <a:off x="2863516" y="8042604"/>
            <a:ext cx="18656968" cy="3231654"/>
          </a:xfrm>
          <a:prstGeom prst="rect">
            <a:avLst/>
          </a:prstGeom>
          <a:noFill/>
        </p:spPr>
        <p:txBody>
          <a:bodyPr wrap="square" rtlCol="0">
            <a:spAutoFit/>
          </a:bodyPr>
          <a:lstStyle/>
          <a:p>
            <a:pPr marL="457200" indent="-457200">
              <a:buFont typeface="Arial" panose="020B0604020202020204" pitchFamily="34" charset="0"/>
              <a:buChar char="•"/>
            </a:pPr>
            <a:r>
              <a:rPr lang="en-US" dirty="0">
                <a:solidFill>
                  <a:srgbClr val="DA3248"/>
                </a:solidFill>
                <a:latin typeface="Nunito Sans" pitchFamily="2" charset="77"/>
              </a:rPr>
              <a:t>The number of state mental health hospitals serving adults in Texas [1]</a:t>
            </a:r>
          </a:p>
          <a:p>
            <a:pPr marL="457200" indent="-457200">
              <a:buFont typeface="Arial" panose="020B0604020202020204" pitchFamily="34" charset="0"/>
              <a:buChar char="•"/>
            </a:pPr>
            <a:r>
              <a:rPr lang="en-US" dirty="0">
                <a:solidFill>
                  <a:srgbClr val="DA3248"/>
                </a:solidFill>
                <a:latin typeface="Nunito Sans" pitchFamily="2" charset="77"/>
              </a:rPr>
              <a:t>The number of beds per hospital and average length of stay (LOS) per hospital [1]</a:t>
            </a:r>
          </a:p>
          <a:p>
            <a:pPr marL="457200" indent="-457200">
              <a:buFont typeface="Arial" panose="020B0604020202020204" pitchFamily="34" charset="0"/>
              <a:buChar char="•"/>
            </a:pPr>
            <a:r>
              <a:rPr lang="en-US" dirty="0">
                <a:solidFill>
                  <a:srgbClr val="DA3248"/>
                </a:solidFill>
                <a:latin typeface="Nunito Sans" pitchFamily="2" charset="77"/>
              </a:rPr>
              <a:t>The ratio of civil admits to forensic admits [1]</a:t>
            </a:r>
          </a:p>
          <a:p>
            <a:pPr marL="457200" indent="-457200">
              <a:buFont typeface="Arial" panose="020B0604020202020204" pitchFamily="34" charset="0"/>
              <a:buChar char="•"/>
            </a:pPr>
            <a:r>
              <a:rPr lang="en-US" dirty="0">
                <a:solidFill>
                  <a:srgbClr val="DA3248"/>
                </a:solidFill>
                <a:latin typeface="Nunito Sans" pitchFamily="2" charset="77"/>
              </a:rPr>
              <a:t>The number of patients added to, removed from, and on the waitlist at each quarter from 2020-2023 [2,3,4,5,6]</a:t>
            </a:r>
          </a:p>
          <a:p>
            <a:pPr algn="ctr"/>
            <a:endParaRPr lang="en-US" sz="2400" dirty="0">
              <a:solidFill>
                <a:srgbClr val="414141"/>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Tree>
    <p:extLst>
      <p:ext uri="{BB962C8B-B14F-4D97-AF65-F5344CB8AC3E}">
        <p14:creationId xmlns:p14="http://schemas.microsoft.com/office/powerpoint/2010/main" val="6640181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C2787-E65E-1B6B-250B-10D03CA2E4CB}"/>
              </a:ext>
            </a:extLst>
          </p:cNvPr>
          <p:cNvSpPr>
            <a:spLocks noGrp="1"/>
          </p:cNvSpPr>
          <p:nvPr>
            <p:ph type="title"/>
          </p:nvPr>
        </p:nvSpPr>
        <p:spPr/>
        <p:txBody>
          <a:bodyPr/>
          <a:lstStyle/>
          <a:p>
            <a:r>
              <a:rPr lang="en-US" dirty="0"/>
              <a:t>MODEL</a:t>
            </a:r>
          </a:p>
        </p:txBody>
      </p:sp>
      <p:sp>
        <p:nvSpPr>
          <p:cNvPr id="3" name="Text Placeholder 2">
            <a:extLst>
              <a:ext uri="{FF2B5EF4-FFF2-40B4-BE49-F238E27FC236}">
                <a16:creationId xmlns:a16="http://schemas.microsoft.com/office/drawing/2014/main" id="{7ED3070C-7EDA-B5D5-555F-87DC94B9EB61}"/>
              </a:ext>
            </a:extLst>
          </p:cNvPr>
          <p:cNvSpPr>
            <a:spLocks noGrp="1"/>
          </p:cNvSpPr>
          <p:nvPr>
            <p:ph type="body" sz="quarter" idx="10"/>
          </p:nvPr>
        </p:nvSpPr>
        <p:spPr>
          <a:xfrm>
            <a:off x="2763252" y="3224463"/>
            <a:ext cx="18857495" cy="6948237"/>
          </a:xfrm>
        </p:spPr>
        <p:txBody>
          <a:bodyPr/>
          <a:lstStyle/>
          <a:p>
            <a:pPr marL="457200" indent="-457200">
              <a:buFont typeface="Arial" panose="020B0604020202020204" pitchFamily="34" charset="0"/>
              <a:buChar char="•"/>
            </a:pPr>
            <a:r>
              <a:rPr lang="en-US" sz="3600" dirty="0"/>
              <a:t>Timesteps represent 5 days and the model is run for 216 timesteps - equivalent to Q1 2020 – Q4 2023.</a:t>
            </a:r>
          </a:p>
          <a:p>
            <a:pPr marL="457200" indent="-457200">
              <a:buFont typeface="Arial" panose="020B0604020202020204" pitchFamily="34" charset="0"/>
              <a:buChar char="•"/>
            </a:pPr>
            <a:r>
              <a:rPr lang="en-US" sz="3600" dirty="0"/>
              <a:t>New patients are added to the model at each timestep based on historical data.</a:t>
            </a:r>
          </a:p>
          <a:p>
            <a:pPr marL="457200" indent="-457200">
              <a:buFont typeface="Arial" panose="020B0604020202020204" pitchFamily="34" charset="0"/>
              <a:buChar char="•"/>
            </a:pPr>
            <a:r>
              <a:rPr lang="en-US" sz="3600" dirty="0"/>
              <a:t>Hospitals will admit patients until they are full.  When all hospitals are full, new patients are added to the shortest waitlist.  Beds become available as patients are discharged.</a:t>
            </a:r>
          </a:p>
          <a:p>
            <a:pPr marL="457200" indent="-457200">
              <a:buFont typeface="Arial" panose="020B0604020202020204" pitchFamily="34" charset="0"/>
              <a:buChar char="•"/>
            </a:pPr>
            <a:r>
              <a:rPr lang="en-US" sz="3600" dirty="0"/>
              <a:t>At each timestep, the total number of waitlisted patients is recorded.</a:t>
            </a:r>
          </a:p>
          <a:p>
            <a:pPr marL="457200" indent="-457200">
              <a:buFont typeface="Arial" panose="020B0604020202020204" pitchFamily="34" charset="0"/>
              <a:buChar char="•"/>
            </a:pPr>
            <a:r>
              <a:rPr lang="en-US" sz="3600" dirty="0"/>
              <a:t>The model is implemented in Python 3.10.9.</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2386247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D4A0C-D756-D028-945B-DD79B4C1C1B4}"/>
              </a:ext>
            </a:extLst>
          </p:cNvPr>
          <p:cNvSpPr>
            <a:spLocks noGrp="1"/>
          </p:cNvSpPr>
          <p:nvPr>
            <p:ph type="title"/>
          </p:nvPr>
        </p:nvSpPr>
        <p:spPr/>
        <p:txBody>
          <a:bodyPr/>
          <a:lstStyle/>
          <a:p>
            <a:r>
              <a:rPr lang="en-US" dirty="0"/>
              <a:t>INITIALIZATION AND CALIBRATION</a:t>
            </a:r>
          </a:p>
        </p:txBody>
      </p:sp>
      <p:sp>
        <p:nvSpPr>
          <p:cNvPr id="3" name="Text Placeholder 2">
            <a:extLst>
              <a:ext uri="{FF2B5EF4-FFF2-40B4-BE49-F238E27FC236}">
                <a16:creationId xmlns:a16="http://schemas.microsoft.com/office/drawing/2014/main" id="{0DC784DB-544A-A95D-A419-1BACB50D192F}"/>
              </a:ext>
            </a:extLst>
          </p:cNvPr>
          <p:cNvSpPr>
            <a:spLocks noGrp="1"/>
          </p:cNvSpPr>
          <p:nvPr>
            <p:ph type="body" sz="quarter" idx="10"/>
          </p:nvPr>
        </p:nvSpPr>
        <p:spPr/>
        <p:txBody>
          <a:bodyPr/>
          <a:lstStyle/>
          <a:p>
            <a:pPr marL="457200" indent="-457200">
              <a:buFont typeface="Arial" panose="020B0604020202020204" pitchFamily="34" charset="0"/>
              <a:buChar char="•"/>
            </a:pPr>
            <a:r>
              <a:rPr lang="en-US" sz="4000" dirty="0"/>
              <a:t>The model in initialized with the number of hospitals, number of available beds per hospital, and waitlist length at the end of 2019.</a:t>
            </a:r>
          </a:p>
          <a:p>
            <a:pPr marL="457200" indent="-457200">
              <a:buFont typeface="Arial" panose="020B0604020202020204" pitchFamily="34" charset="0"/>
              <a:buChar char="•"/>
            </a:pPr>
            <a:r>
              <a:rPr lang="en-US" sz="4000" dirty="0"/>
              <a:t>Approximate Bayesian computation was used to estimate the distributions of the length of stay for civil admits, short-term forensic admits, and long-term forensic admits.</a:t>
            </a:r>
          </a:p>
          <a:p>
            <a:pPr marL="457200" indent="-457200">
              <a:buFont typeface="Arial" panose="020B0604020202020204" pitchFamily="34" charset="0"/>
              <a:buChar char="•"/>
            </a:pPr>
            <a:r>
              <a:rPr lang="en-US" sz="4000" dirty="0"/>
              <a:t>Calibration success was determined by comparing the simulated waitlist lengths with the historical waitlist lengths.</a:t>
            </a:r>
          </a:p>
        </p:txBody>
      </p:sp>
    </p:spTree>
    <p:extLst>
      <p:ext uri="{BB962C8B-B14F-4D97-AF65-F5344CB8AC3E}">
        <p14:creationId xmlns:p14="http://schemas.microsoft.com/office/powerpoint/2010/main" val="3774231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EA309-C9D9-2641-9E3E-4E10A3A939FF}"/>
              </a:ext>
            </a:extLst>
          </p:cNvPr>
          <p:cNvSpPr>
            <a:spLocks noGrp="1"/>
          </p:cNvSpPr>
          <p:nvPr>
            <p:ph type="title"/>
          </p:nvPr>
        </p:nvSpPr>
        <p:spPr/>
        <p:txBody>
          <a:bodyPr/>
          <a:lstStyle/>
          <a:p>
            <a:r>
              <a:rPr lang="en-US" dirty="0"/>
              <a:t>RESULTS</a:t>
            </a:r>
          </a:p>
        </p:txBody>
      </p:sp>
      <p:sp>
        <p:nvSpPr>
          <p:cNvPr id="3" name="Text Placeholder 2">
            <a:extLst>
              <a:ext uri="{FF2B5EF4-FFF2-40B4-BE49-F238E27FC236}">
                <a16:creationId xmlns:a16="http://schemas.microsoft.com/office/drawing/2014/main" id="{E148928B-5533-1F45-B821-D97852D2A781}"/>
              </a:ext>
            </a:extLst>
          </p:cNvPr>
          <p:cNvSpPr>
            <a:spLocks noGrp="1"/>
          </p:cNvSpPr>
          <p:nvPr>
            <p:ph type="body" sz="quarter" idx="10"/>
          </p:nvPr>
        </p:nvSpPr>
        <p:spPr>
          <a:xfrm>
            <a:off x="2318551" y="7848266"/>
            <a:ext cx="19746898" cy="2311734"/>
          </a:xfrm>
        </p:spPr>
        <p:txBody>
          <a:bodyPr/>
          <a:lstStyle/>
          <a:p>
            <a:pPr algn="just"/>
            <a:r>
              <a:rPr lang="en-US" sz="3600" dirty="0"/>
              <a:t>The forensic waitlist lengths for 5 runs of the tuned model are shown under 3 scenarios: (left) online number of beds per facility is as reported in June 2022; (middle) each facility uses 80% of their total beds or the percentage reported in June 2022, whichever is higher; (3) each facility uses all available beds.</a:t>
            </a:r>
          </a:p>
        </p:txBody>
      </p:sp>
      <p:pic>
        <p:nvPicPr>
          <p:cNvPr id="4" name="Picture 3" descr="A graph with lines and dots&#10;&#10;Description automatically generated">
            <a:extLst>
              <a:ext uri="{FF2B5EF4-FFF2-40B4-BE49-F238E27FC236}">
                <a16:creationId xmlns:a16="http://schemas.microsoft.com/office/drawing/2014/main" id="{11583F71-C376-F5AF-F3C7-D53F7B9975BA}"/>
              </a:ext>
            </a:extLst>
          </p:cNvPr>
          <p:cNvPicPr>
            <a:picLocks noChangeAspect="1"/>
          </p:cNvPicPr>
          <p:nvPr/>
        </p:nvPicPr>
        <p:blipFill rotWithShape="1">
          <a:blip r:embed="rId2"/>
          <a:srcRect b="12611"/>
          <a:stretch/>
        </p:blipFill>
        <p:spPr bwMode="auto">
          <a:xfrm>
            <a:off x="2318551" y="2514601"/>
            <a:ext cx="19746898" cy="511201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318797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EA309-C9D9-2641-9E3E-4E10A3A939FF}"/>
              </a:ext>
            </a:extLst>
          </p:cNvPr>
          <p:cNvSpPr>
            <a:spLocks noGrp="1"/>
          </p:cNvSpPr>
          <p:nvPr>
            <p:ph type="title"/>
          </p:nvPr>
        </p:nvSpPr>
        <p:spPr/>
        <p:txBody>
          <a:bodyPr/>
          <a:lstStyle/>
          <a:p>
            <a:r>
              <a:rPr lang="en-US" dirty="0"/>
              <a:t>NEXT STEPS</a:t>
            </a:r>
          </a:p>
        </p:txBody>
      </p:sp>
      <p:sp>
        <p:nvSpPr>
          <p:cNvPr id="3" name="Text Placeholder 2">
            <a:extLst>
              <a:ext uri="{FF2B5EF4-FFF2-40B4-BE49-F238E27FC236}">
                <a16:creationId xmlns:a16="http://schemas.microsoft.com/office/drawing/2014/main" id="{E148928B-5533-1F45-B821-D97852D2A781}"/>
              </a:ext>
            </a:extLst>
          </p:cNvPr>
          <p:cNvSpPr>
            <a:spLocks noGrp="1"/>
          </p:cNvSpPr>
          <p:nvPr>
            <p:ph type="body" sz="quarter" idx="10"/>
          </p:nvPr>
        </p:nvSpPr>
        <p:spPr/>
        <p:txBody>
          <a:bodyPr/>
          <a:lstStyle/>
          <a:p>
            <a:pPr marL="457200" indent="-457200">
              <a:buFont typeface="Arial" panose="020B0604020202020204" pitchFamily="34" charset="0"/>
              <a:buChar char="•"/>
            </a:pPr>
            <a:r>
              <a:rPr lang="en-US" sz="4000" dirty="0"/>
              <a:t>As Texas grapples with inflated wait times, DES-ABM modeling, in collaboration with legal and psychiatric experts, provides an avenue to </a:t>
            </a:r>
            <a:r>
              <a:rPr lang="en-US" sz="4000" b="1" dirty="0"/>
              <a:t>predict demand on the state mental health system and test the effect of resource allocation strategies on simulated waitlists.</a:t>
            </a:r>
            <a:r>
              <a:rPr lang="en-US" sz="4000" dirty="0"/>
              <a:t>  </a:t>
            </a:r>
          </a:p>
          <a:p>
            <a:pPr marL="457200" indent="-457200">
              <a:buFont typeface="Arial" panose="020B0604020202020204" pitchFamily="34" charset="0"/>
              <a:buChar char="•"/>
            </a:pPr>
            <a:r>
              <a:rPr lang="en-US" sz="4000" dirty="0"/>
              <a:t>The next phase of this project will involve requesting more in-depth patient population data from the Texas Department of State Health Services, enabling more comprehensive modeling</a:t>
            </a:r>
          </a:p>
          <a:p>
            <a:pPr marL="457200" indent="-457200">
              <a:buFont typeface="Arial" panose="020B0604020202020204" pitchFamily="34" charset="0"/>
              <a:buChar char="•"/>
            </a:pPr>
            <a:endParaRPr lang="en-US" sz="4400" dirty="0"/>
          </a:p>
        </p:txBody>
      </p:sp>
    </p:spTree>
    <p:extLst>
      <p:ext uri="{BB962C8B-B14F-4D97-AF65-F5344CB8AC3E}">
        <p14:creationId xmlns:p14="http://schemas.microsoft.com/office/powerpoint/2010/main" val="1340855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EA309-C9D9-2641-9E3E-4E10A3A939FF}"/>
              </a:ext>
            </a:extLst>
          </p:cNvPr>
          <p:cNvSpPr>
            <a:spLocks noGrp="1"/>
          </p:cNvSpPr>
          <p:nvPr>
            <p:ph type="title"/>
          </p:nvPr>
        </p:nvSpPr>
        <p:spPr/>
        <p:txBody>
          <a:bodyPr/>
          <a:lstStyle/>
          <a:p>
            <a:r>
              <a:rPr lang="en-US" dirty="0"/>
              <a:t>QUESTIONS?</a:t>
            </a:r>
          </a:p>
        </p:txBody>
      </p:sp>
      <p:sp>
        <p:nvSpPr>
          <p:cNvPr id="4" name="Text Placeholder 3">
            <a:extLst>
              <a:ext uri="{FF2B5EF4-FFF2-40B4-BE49-F238E27FC236}">
                <a16:creationId xmlns:a16="http://schemas.microsoft.com/office/drawing/2014/main" id="{7395B1BE-4296-695B-F0A6-8C036B28D9C9}"/>
              </a:ext>
            </a:extLst>
          </p:cNvPr>
          <p:cNvSpPr>
            <a:spLocks noGrp="1"/>
          </p:cNvSpPr>
          <p:nvPr>
            <p:ph type="body" sz="quarter" idx="10"/>
          </p:nvPr>
        </p:nvSpPr>
        <p:spPr>
          <a:xfrm>
            <a:off x="3048000" y="2743200"/>
            <a:ext cx="18288000" cy="7416800"/>
          </a:xfrm>
        </p:spPr>
        <p:txBody>
          <a:bodyPr/>
          <a:lstStyle/>
          <a:p>
            <a:r>
              <a:rPr lang="en-US" sz="4400" dirty="0"/>
              <a:t>Email: </a:t>
            </a:r>
            <a:r>
              <a:rPr lang="en-US" sz="4400" dirty="0">
                <a:hlinkClick r:id="rId3"/>
              </a:rPr>
              <a:t>met48@txstate.edu</a:t>
            </a:r>
            <a:endParaRPr lang="en-US" sz="4400" dirty="0"/>
          </a:p>
          <a:p>
            <a:r>
              <a:rPr lang="en-US" sz="4400" dirty="0"/>
              <a:t>Code and data: </a:t>
            </a:r>
            <a:r>
              <a:rPr lang="en-US" sz="4400" dirty="0">
                <a:hlinkClick r:id="rId4"/>
              </a:rPr>
              <a:t>https://github.com/MariaElise-T/WSC_2023</a:t>
            </a:r>
            <a:r>
              <a:rPr lang="en-US" sz="4400" dirty="0"/>
              <a:t> </a:t>
            </a:r>
          </a:p>
        </p:txBody>
      </p:sp>
      <p:pic>
        <p:nvPicPr>
          <p:cNvPr id="1028" name="Picture 4">
            <a:extLst>
              <a:ext uri="{FF2B5EF4-FFF2-40B4-BE49-F238E27FC236}">
                <a16:creationId xmlns:a16="http://schemas.microsoft.com/office/drawing/2014/main" id="{CC4590F0-4AC1-6AF9-7986-F5CED586A5A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48000" y="5384879"/>
            <a:ext cx="5371353" cy="537135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26FFCA2-826F-75C9-C92E-C4A8EA8DBAA7}"/>
              </a:ext>
            </a:extLst>
          </p:cNvPr>
          <p:cNvSpPr txBox="1"/>
          <p:nvPr/>
        </p:nvSpPr>
        <p:spPr>
          <a:xfrm>
            <a:off x="9840575" y="5577384"/>
            <a:ext cx="12248148" cy="5262979"/>
          </a:xfrm>
          <a:prstGeom prst="rect">
            <a:avLst/>
          </a:prstGeom>
          <a:noFill/>
        </p:spPr>
        <p:txBody>
          <a:bodyPr wrap="square" rtlCol="0">
            <a:spAutoFit/>
          </a:bodyPr>
          <a:lstStyle/>
          <a:p>
            <a:pPr>
              <a:lnSpc>
                <a:spcPct val="100000"/>
              </a:lnSpc>
            </a:pPr>
            <a:r>
              <a:rPr lang="en-US" sz="2400" dirty="0"/>
              <a:t>Citations</a:t>
            </a:r>
          </a:p>
          <a:p>
            <a:pPr marL="457200" indent="-457200">
              <a:lnSpc>
                <a:spcPct val="100000"/>
              </a:lnSpc>
              <a:buFont typeface="+mj-lt"/>
              <a:buAutoNum type="arabicPeriod"/>
            </a:pPr>
            <a:r>
              <a:rPr lang="en-US" sz="2400" dirty="0"/>
              <a:t>The State of Texas Legislative Budget Board.  2022.  “State Hospitals: Mental Health Facilities in Texas.”  Legislative Budget Board Staff.</a:t>
            </a:r>
          </a:p>
          <a:p>
            <a:pPr marL="457200" indent="-457200">
              <a:lnSpc>
                <a:spcPct val="100000"/>
              </a:lnSpc>
              <a:buFont typeface="+mj-lt"/>
              <a:buAutoNum type="arabicPeriod"/>
            </a:pPr>
            <a:r>
              <a:rPr lang="en-US" sz="2400" dirty="0"/>
              <a:t>Texas Health and Human Services.  April, 2020.  “Semi-annual Reporting of Waiting Lists for Mental Health Services.”  Health and Human Services Commission.  </a:t>
            </a:r>
          </a:p>
          <a:p>
            <a:pPr marL="457200" indent="-457200">
              <a:lnSpc>
                <a:spcPct val="100000"/>
              </a:lnSpc>
              <a:buFont typeface="+mj-lt"/>
              <a:buAutoNum type="arabicPeriod"/>
            </a:pPr>
            <a:r>
              <a:rPr lang="en-US" sz="2400" dirty="0"/>
              <a:t>Texas Health and Human Services.  October, 2020.  “Semi-annual Reporting of Waiting Lists for Mental Health Services.”  Health and Human Services Commission.  </a:t>
            </a:r>
          </a:p>
          <a:p>
            <a:pPr marL="457200" indent="-457200">
              <a:lnSpc>
                <a:spcPct val="100000"/>
              </a:lnSpc>
              <a:buFont typeface="+mj-lt"/>
              <a:buAutoNum type="arabicPeriod"/>
            </a:pPr>
            <a:r>
              <a:rPr lang="en-US" sz="2400" dirty="0"/>
              <a:t>Texas Health and Human Services.  April 2021.  “Semi-annual Reporting of Waiting Lists for Mental Health Services.”  Health and Human Services Commission. </a:t>
            </a:r>
          </a:p>
          <a:p>
            <a:pPr marL="457200" indent="-457200">
              <a:lnSpc>
                <a:spcPct val="100000"/>
              </a:lnSpc>
              <a:buFont typeface="+mj-lt"/>
              <a:buAutoNum type="arabicPeriod"/>
            </a:pPr>
            <a:r>
              <a:rPr lang="en-US" sz="2400" dirty="0"/>
              <a:t>Texas Health and Human Services.  November 2021.  “Semi-annual Reporting of Waiting Lists for Mental Health Services.”  Health and Human Services Commission.  </a:t>
            </a:r>
          </a:p>
          <a:p>
            <a:pPr marL="457200" indent="-457200">
              <a:lnSpc>
                <a:spcPct val="100000"/>
              </a:lnSpc>
              <a:buFont typeface="+mj-lt"/>
              <a:buAutoNum type="arabicPeriod"/>
            </a:pPr>
            <a:r>
              <a:rPr lang="en-US" sz="2400" dirty="0"/>
              <a:t>Texas Health and Human Services.  May 2023.  “Report on Waiting Lists for Mental Health Services.”  Health and Human Services Commission.</a:t>
            </a:r>
          </a:p>
          <a:p>
            <a:pPr algn="ctr"/>
            <a:endParaRPr lang="en-US" sz="2400" dirty="0">
              <a:solidFill>
                <a:srgbClr val="414141"/>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Tree>
    <p:extLst>
      <p:ext uri="{BB962C8B-B14F-4D97-AF65-F5344CB8AC3E}">
        <p14:creationId xmlns:p14="http://schemas.microsoft.com/office/powerpoint/2010/main" val="2517000009"/>
      </p:ext>
    </p:extLst>
  </p:cSld>
  <p:clrMapOvr>
    <a:masterClrMapping/>
  </p:clrMapOvr>
</p:sld>
</file>

<file path=ppt/theme/theme1.xml><?xml version="1.0" encoding="utf-8"?>
<a:theme xmlns:a="http://schemas.openxmlformats.org/drawingml/2006/main" name="Gaillardia Light Theme">
  <a:themeElements>
    <a:clrScheme name="TXST Brand">
      <a:dk1>
        <a:srgbClr val="501214"/>
      </a:dk1>
      <a:lt1>
        <a:srgbClr val="FFFFFF"/>
      </a:lt1>
      <a:dk2>
        <a:srgbClr val="006F98"/>
      </a:dk2>
      <a:lt2>
        <a:srgbClr val="E7E6E6"/>
      </a:lt2>
      <a:accent1>
        <a:srgbClr val="EB2E47"/>
      </a:accent1>
      <a:accent2>
        <a:srgbClr val="EAB942"/>
      </a:accent2>
      <a:accent3>
        <a:srgbClr val="F3725A"/>
      </a:accent3>
      <a:accent4>
        <a:srgbClr val="3A9F68"/>
      </a:accent4>
      <a:accent5>
        <a:srgbClr val="92D7E8"/>
      </a:accent5>
      <a:accent6>
        <a:srgbClr val="F9DDDD"/>
      </a:accent6>
      <a:hlink>
        <a:srgbClr val="006E96"/>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E6869"/>
        </a:solidFill>
        <a:ln>
          <a:noFill/>
        </a:ln>
      </a:spPr>
      <a:bodyPr rtlCol="0" anchor="ctr"/>
      <a:lstStyle>
        <a:defPPr algn="ctr">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a:solidFill>
            <a:schemeClr val="tx1">
              <a:lumMod val="95000"/>
              <a:lumOff val="5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ctr">
          <a:defRPr sz="2400" smtClean="0">
            <a:solidFill>
              <a:srgbClr val="414141"/>
            </a:solidFill>
            <a:latin typeface="Open Sans Semibold" panose="020B0706030804020204" pitchFamily="34" charset="0"/>
            <a:ea typeface="Open Sans Semibold" panose="020B0706030804020204" pitchFamily="34" charset="0"/>
            <a:cs typeface="Open Sans Semibold" panose="020B0706030804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15428</TotalTime>
  <Words>765</Words>
  <Application>Microsoft Macintosh PowerPoint</Application>
  <PresentationFormat>Custom</PresentationFormat>
  <Paragraphs>45</Paragraphs>
  <Slides>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Open Sans Semibold</vt:lpstr>
      <vt:lpstr>Calibri</vt:lpstr>
      <vt:lpstr>Nunito Sans</vt:lpstr>
      <vt:lpstr>Arial</vt:lpstr>
      <vt:lpstr>Nunito Sans SemiBold</vt:lpstr>
      <vt:lpstr>Gaillardia Light Theme</vt:lpstr>
      <vt:lpstr>TOWARDS A HYBRID DISCRETE EVENT SIMULATION AGENT-BASED MODEL FOR THE TEXAS STATE MENTAL HOSPITAL SYSTEM</vt:lpstr>
      <vt:lpstr>BACKGROUND</vt:lpstr>
      <vt:lpstr>GOALS</vt:lpstr>
      <vt:lpstr>MODEL</vt:lpstr>
      <vt:lpstr>INITIALIZATION AND CALIBRATION</vt:lpstr>
      <vt:lpstr>RESULTS</vt:lpstr>
      <vt:lpstr>NEXT STEPS</vt:lpstr>
      <vt:lpstr>QUESTIONS?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Gaillardia Theme PowerPoint Template-Light</dc:title>
  <dc:subject/>
  <dc:creator>Texas State Office of University Marketing</dc:creator>
  <cp:keywords/>
  <dc:description/>
  <cp:lastModifiedBy>Tomasso, Maria E</cp:lastModifiedBy>
  <cp:revision>1169</cp:revision>
  <dcterms:created xsi:type="dcterms:W3CDTF">2014-09-26T10:57:37Z</dcterms:created>
  <dcterms:modified xsi:type="dcterms:W3CDTF">2023-12-12T00:55:30Z</dcterms:modified>
  <cp:category/>
</cp:coreProperties>
</file>